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2" r:id="rId4"/>
    <p:sldMasterId id="2147483952" r:id="rId5"/>
    <p:sldMasterId id="2147483971" r:id="rId6"/>
  </p:sldMasterIdLst>
  <p:notesMasterIdLst>
    <p:notesMasterId r:id="rId14"/>
  </p:notesMasterIdLst>
  <p:handoutMasterIdLst>
    <p:handoutMasterId r:id="rId15"/>
  </p:handoutMasterIdLst>
  <p:sldIdLst>
    <p:sldId id="541" r:id="rId7"/>
    <p:sldId id="550" r:id="rId8"/>
    <p:sldId id="532" r:id="rId9"/>
    <p:sldId id="530" r:id="rId10"/>
    <p:sldId id="531" r:id="rId11"/>
    <p:sldId id="533" r:id="rId12"/>
    <p:sldId id="551" r:id="rId13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orient="horz" pos="2608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orient="horz" pos="1637">
          <p15:clr>
            <a:srgbClr val="A4A3A4"/>
          </p15:clr>
        </p15:guide>
        <p15:guide id="5" orient="horz" pos="215">
          <p15:clr>
            <a:srgbClr val="A4A3A4"/>
          </p15:clr>
        </p15:guide>
        <p15:guide id="6" orient="horz" pos="1103">
          <p15:clr>
            <a:srgbClr val="A4A3A4"/>
          </p15:clr>
        </p15:guide>
        <p15:guide id="7" orient="horz" pos="401">
          <p15:clr>
            <a:srgbClr val="A4A3A4"/>
          </p15:clr>
        </p15:guide>
        <p15:guide id="8" orient="horz" pos="2954">
          <p15:clr>
            <a:srgbClr val="A4A3A4"/>
          </p15:clr>
        </p15:guide>
        <p15:guide id="9" orient="horz" pos="173">
          <p15:clr>
            <a:srgbClr val="A4A3A4"/>
          </p15:clr>
        </p15:guide>
        <p15:guide id="10" pos="175">
          <p15:clr>
            <a:srgbClr val="A4A3A4"/>
          </p15:clr>
        </p15:guide>
        <p15:guide id="11" pos="5590">
          <p15:clr>
            <a:srgbClr val="A4A3A4"/>
          </p15:clr>
        </p15:guide>
        <p15:guide id="12" pos="2880">
          <p15:clr>
            <a:srgbClr val="A4A3A4"/>
          </p15:clr>
        </p15:guide>
        <p15:guide id="13" pos="776">
          <p15:clr>
            <a:srgbClr val="A4A3A4"/>
          </p15:clr>
        </p15:guide>
        <p15:guide id="14" pos="1411">
          <p15:clr>
            <a:srgbClr val="A4A3A4"/>
          </p15:clr>
        </p15:guide>
        <p15:guide id="15" pos="5287">
          <p15:clr>
            <a:srgbClr val="A4A3A4"/>
          </p15:clr>
        </p15:guide>
        <p15:guide id="16" pos="346">
          <p15:clr>
            <a:srgbClr val="A4A3A4"/>
          </p15:clr>
        </p15:guide>
        <p15:guide id="17" pos="40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92">
          <p15:clr>
            <a:srgbClr val="A4A3A4"/>
          </p15:clr>
        </p15:guide>
        <p15:guide id="2" orient="horz" pos="5542">
          <p15:clr>
            <a:srgbClr val="A4A3A4"/>
          </p15:clr>
        </p15:guide>
        <p15:guide id="3" orient="horz" pos="5777">
          <p15:clr>
            <a:srgbClr val="A4A3A4"/>
          </p15:clr>
        </p15:guide>
        <p15:guide id="4" pos="286">
          <p15:clr>
            <a:srgbClr val="A4A3A4"/>
          </p15:clr>
        </p15:guide>
        <p15:guide id="5" pos="40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7E7E9"/>
    <a:srgbClr val="CCCCCF"/>
    <a:srgbClr val="CDD2DA"/>
    <a:srgbClr val="F48024"/>
    <a:srgbClr val="90BD31"/>
    <a:srgbClr val="18A3AC"/>
    <a:srgbClr val="178CCB"/>
    <a:srgbClr val="EC1848"/>
    <a:srgbClr val="052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5" autoAdjust="0"/>
    <p:restoredTop sz="96429" autoAdjust="0"/>
  </p:normalViewPr>
  <p:slideViewPr>
    <p:cSldViewPr snapToGrid="0" showGuides="1">
      <p:cViewPr varScale="1">
        <p:scale>
          <a:sx n="197" d="100"/>
          <a:sy n="197" d="100"/>
        </p:scale>
        <p:origin x="1064" y="192"/>
      </p:cViewPr>
      <p:guideLst>
        <p:guide orient="horz" pos="789"/>
        <p:guide orient="horz" pos="2608"/>
        <p:guide orient="horz" pos="3024"/>
        <p:guide orient="horz" pos="1637"/>
        <p:guide orient="horz" pos="215"/>
        <p:guide orient="horz" pos="1103"/>
        <p:guide orient="horz" pos="401"/>
        <p:guide orient="horz" pos="2954"/>
        <p:guide orient="horz" pos="173"/>
        <p:guide pos="175"/>
        <p:guide pos="5590"/>
        <p:guide pos="2880"/>
        <p:guide pos="776"/>
        <p:guide pos="1411"/>
        <p:guide pos="5287"/>
        <p:guide pos="346"/>
        <p:guide pos="40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450" y="-114"/>
      </p:cViewPr>
      <p:guideLst>
        <p:guide orient="horz" pos="2592"/>
        <p:guide orient="horz" pos="5542"/>
        <p:guide orient="horz" pos="5777"/>
        <p:guide pos="286"/>
        <p:guide pos="40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der Placeholder 1"/>
          <p:cNvSpPr>
            <a:spLocks noGrp="1"/>
          </p:cNvSpPr>
          <p:nvPr>
            <p:ph type="hdr" sz="quarter"/>
          </p:nvPr>
        </p:nvSpPr>
        <p:spPr>
          <a:xfrm>
            <a:off x="2220616" y="8863084"/>
            <a:ext cx="2664646" cy="137851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800"/>
            </a:lvl1pPr>
          </a:lstStyle>
          <a:p>
            <a:pPr>
              <a:lnSpc>
                <a:spcPct val="95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idx="1"/>
          </p:nvPr>
        </p:nvSpPr>
        <p:spPr>
          <a:xfrm>
            <a:off x="1199311" y="8856576"/>
            <a:ext cx="880135" cy="146304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800"/>
            </a:lvl1pPr>
          </a:lstStyle>
          <a:p>
            <a:pPr algn="l"/>
            <a:fld id="{ED1AF200-4105-6444-BC8A-5EC848C84181}" type="datetime1">
              <a:rPr lang="en-US" smtClean="0">
                <a:latin typeface="Arial" pitchFamily="34" charset="0"/>
                <a:cs typeface="Arial" pitchFamily="34" charset="0"/>
              </a:rPr>
              <a:t>1/18/19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55585" y="8795705"/>
            <a:ext cx="5943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441507" y="8857103"/>
            <a:ext cx="554100" cy="10531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marL="0" algn="l" defTabSz="914400" rtl="0" eaLnBrk="1" latinLnBrk="0" hangingPunct="1">
              <a:defRPr lang="en-US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1E5896-917A-4035-A860-408E1EC3CD51}" type="slidenum">
              <a:rPr lang="en-US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406" y="8866372"/>
            <a:ext cx="599982" cy="29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3294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40005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41268" y="4080297"/>
            <a:ext cx="5961120" cy="44805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Header Placeholder 1"/>
          <p:cNvSpPr>
            <a:spLocks noGrp="1"/>
          </p:cNvSpPr>
          <p:nvPr>
            <p:ph type="hdr" sz="quarter"/>
          </p:nvPr>
        </p:nvSpPr>
        <p:spPr>
          <a:xfrm>
            <a:off x="2227340" y="8863084"/>
            <a:ext cx="2664646" cy="137851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800" i="0"/>
            </a:lvl1pPr>
          </a:lstStyle>
          <a:p>
            <a:pPr>
              <a:lnSpc>
                <a:spcPct val="95000"/>
              </a:lnSpc>
            </a:pPr>
            <a:r>
              <a:rPr lang="en-US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idx="1"/>
          </p:nvPr>
        </p:nvSpPr>
        <p:spPr>
          <a:xfrm>
            <a:off x="1206035" y="8856576"/>
            <a:ext cx="880135" cy="146304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800" i="0"/>
            </a:lvl1pPr>
          </a:lstStyle>
          <a:p>
            <a:pPr algn="l"/>
            <a:fld id="{38ED5319-3002-0B4E-ABEB-88B5954AA454}" type="datetime1">
              <a:rPr lang="en-US" smtClean="0">
                <a:latin typeface="Arial" pitchFamily="34" charset="0"/>
                <a:cs typeface="Arial" pitchFamily="34" charset="0"/>
              </a:rPr>
              <a:t>1/18/19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8231" y="8857103"/>
            <a:ext cx="554100" cy="10531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marL="0" algn="l" defTabSz="914400" rtl="0" eaLnBrk="1" latinLnBrk="0" hangingPunct="1">
              <a:defRPr lang="en-US" sz="8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1E5896-917A-4035-A860-408E1EC3CD51}" type="slidenum">
              <a:rPr lang="en-US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55585" y="8795705"/>
            <a:ext cx="5943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406" y="8866372"/>
            <a:ext cx="599982" cy="29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748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14300" indent="-114300" algn="l" defTabSz="914400" rtl="0" eaLnBrk="1" latinLnBrk="0" hangingPunct="1">
      <a:spcBef>
        <a:spcPts val="800"/>
      </a:spcBef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85750" indent="-112713" algn="l" defTabSz="914400" rtl="0" eaLnBrk="1" latinLnBrk="0" hangingPunct="1">
      <a:spcBef>
        <a:spcPts val="200"/>
      </a:spcBef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403225" indent="-117475" algn="l" defTabSz="914400" rtl="0" eaLnBrk="1" latinLnBrk="0" hangingPunct="1">
      <a:spcBef>
        <a:spcPts val="200"/>
      </a:spcBef>
      <a:buFont typeface="Arial" pitchFamily="34" charset="0"/>
      <a:buChar char="•"/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69913" indent="-112713" algn="l" defTabSz="914400" rtl="0" eaLnBrk="1" latinLnBrk="0" hangingPunct="1">
      <a:spcBef>
        <a:spcPts val="200"/>
      </a:spcBef>
      <a:buFont typeface="Arial" pitchFamily="34" charset="0"/>
      <a:buChar char="•"/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57200" indent="114300" algn="l" defTabSz="914400" rtl="0" eaLnBrk="1" latinLnBrk="0" hangingPunct="1">
      <a:buFont typeface="Arial" pitchFamily="34" charset="0"/>
      <a:buChar char="•"/>
      <a:defRPr sz="105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ternal Co-branding 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E90D70-C3FA-CB47-BA13-04B7259168C2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50951" y="556568"/>
            <a:ext cx="1487211" cy="664438"/>
            <a:chOff x="2749439" y="752601"/>
            <a:chExt cx="1487211" cy="885917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2749439" y="752601"/>
              <a:ext cx="1371600" cy="885917"/>
            </a:xfrm>
            <a:prstGeom prst="rect">
              <a:avLst/>
            </a:prstGeom>
            <a:noFill/>
            <a:ln w="19050" algn="ctr">
              <a:solidFill>
                <a:schemeClr val="accent2"/>
              </a:solidFill>
              <a:prstDash val="dash"/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lnSpc>
                  <a:spcPct val="90000"/>
                </a:lnSpc>
              </a:pPr>
              <a:endParaRPr lang="en-US" sz="1600" b="1" dirty="0" err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2785238" y="912373"/>
              <a:ext cx="1451412" cy="66479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dirty="0">
                  <a:solidFill>
                    <a:schemeClr val="bg2"/>
                  </a:solidFill>
                  <a:latin typeface="+mj-lt"/>
                </a:rPr>
                <a:t>Partner </a:t>
              </a:r>
              <a:br>
                <a:rPr lang="en-US" sz="1800" dirty="0">
                  <a:solidFill>
                    <a:schemeClr val="bg2"/>
                  </a:solidFill>
                  <a:latin typeface="+mj-lt"/>
                </a:rPr>
              </a:br>
              <a:r>
                <a:rPr lang="en-US" sz="1800" dirty="0">
                  <a:solidFill>
                    <a:schemeClr val="bg2"/>
                  </a:solidFill>
                  <a:latin typeface="+mj-lt"/>
                </a:rPr>
                <a:t>Logo</a:t>
              </a:r>
            </a:p>
          </p:txBody>
        </p:sp>
      </p:grpSp>
      <p:cxnSp>
        <p:nvCxnSpPr>
          <p:cNvPr id="11" name="Straight Connector 10"/>
          <p:cNvCxnSpPr/>
          <p:nvPr userDrawn="1"/>
        </p:nvCxnSpPr>
        <p:spPr>
          <a:xfrm>
            <a:off x="1570939" y="443266"/>
            <a:ext cx="0" cy="89154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0410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4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ltGray">
          <a:xfrm>
            <a:off x="287487" y="275035"/>
            <a:ext cx="6205388" cy="3864769"/>
          </a:xfrm>
          <a:prstGeom prst="rect">
            <a:avLst/>
          </a:prstGeom>
          <a:solidFill>
            <a:schemeClr val="accent6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lvl="0"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562A993-52B8-2444-92AF-77EADB8987B6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1" y="546708"/>
            <a:ext cx="799867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6599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5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" t="13225" r="3105" b="7252"/>
          <a:stretch/>
        </p:blipFill>
        <p:spPr bwMode="ltGray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 userDrawn="1"/>
        </p:nvSpPr>
        <p:spPr bwMode="ltGray">
          <a:xfrm>
            <a:off x="287487" y="275035"/>
            <a:ext cx="6205388" cy="3864769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lvl="0"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79A73F0-0190-124D-8670-F376960DCD6F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1" y="546708"/>
            <a:ext cx="799867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0393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5" t="17789" r="5570" b="13314"/>
          <a:stretch/>
        </p:blipFill>
        <p:spPr>
          <a:xfrm>
            <a:off x="-1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 userDrawn="1"/>
        </p:nvSpPr>
        <p:spPr bwMode="invGray">
          <a:xfrm>
            <a:off x="0" y="-1"/>
            <a:ext cx="9144000" cy="5143501"/>
          </a:xfrm>
          <a:prstGeom prst="rect">
            <a:avLst/>
          </a:prstGeom>
          <a:solidFill>
            <a:srgbClr val="000000">
              <a:alpha val="40000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334" y="1841282"/>
            <a:ext cx="8089901" cy="1144929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280988" indent="-280988">
              <a:lnSpc>
                <a:spcPct val="90000"/>
              </a:lnSpc>
              <a:defRPr lang="en-US" sz="3800" spc="-20" baseline="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“Lorem ipsum dolor site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</a:t>
            </a:r>
            <a:r>
              <a:rPr lang="en-US" dirty="0"/>
              <a:t> </a:t>
            </a:r>
            <a:r>
              <a:rPr lang="en-US" dirty="0" err="1"/>
              <a:t>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5331" y="3294849"/>
            <a:ext cx="8325548" cy="541425"/>
          </a:xfrm>
        </p:spPr>
        <p:txBody>
          <a:bodyPr vert="horz" wrap="square" lIns="91440" tIns="45720" rIns="91440" bIns="45720" rtlCol="0">
            <a:noAutofit/>
          </a:bodyPr>
          <a:lstStyle>
            <a:lvl1pPr marL="0" indent="0">
              <a:spcBef>
                <a:spcPts val="300"/>
              </a:spcBef>
              <a:buNone/>
              <a:defRPr lang="en-US" sz="1600" baseline="0" dirty="0" smtClean="0">
                <a:solidFill>
                  <a:schemeClr val="bg2"/>
                </a:solidFill>
              </a:defRPr>
            </a:lvl1pPr>
            <a:lvl2pPr marL="230187" indent="0">
              <a:buNone/>
              <a:defRPr lang="en-US" dirty="0" smtClean="0"/>
            </a:lvl2pPr>
            <a:lvl3pPr marL="515937" indent="0">
              <a:buNone/>
              <a:defRPr lang="en-US" dirty="0" smtClean="0"/>
            </a:lvl3pPr>
            <a:lvl4pPr marL="800100" indent="0">
              <a:buNone/>
              <a:defRPr lang="en-US" dirty="0" smtClean="0"/>
            </a:lvl4pPr>
            <a:lvl5pPr marL="1085850" indent="0">
              <a:buNone/>
              <a:defRPr lang="en-US" dirty="0"/>
            </a:lvl5pPr>
          </a:lstStyle>
          <a:p>
            <a:pPr lvl="0"/>
            <a:r>
              <a:rPr lang="en-US" dirty="0"/>
              <a:t>Author’s Name Here</a:t>
            </a:r>
          </a:p>
          <a:p>
            <a:pPr lvl="0"/>
            <a:r>
              <a:rPr lang="en-US" dirty="0"/>
              <a:t>Position Title Here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0DD186C-9E9D-5540-8746-7D9DA0A3BC6D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4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 userDrawn="1"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799670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8959" y="744420"/>
            <a:ext cx="8715166" cy="2723823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280988" indent="-280988">
              <a:lnSpc>
                <a:spcPct val="90000"/>
              </a:lnSpc>
              <a:defRPr lang="en-US" sz="3800" spc="-20" baseline="0" dirty="0"/>
            </a:lvl1pPr>
          </a:lstStyle>
          <a:p>
            <a:pPr lvl="0"/>
            <a:r>
              <a:rPr lang="en-US" dirty="0"/>
              <a:t>“	Lorem ipsum dolor site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</a:t>
            </a:r>
            <a:r>
              <a:rPr lang="en-US" dirty="0"/>
              <a:t> </a:t>
            </a:r>
            <a:r>
              <a:rPr lang="en-US" dirty="0" err="1"/>
              <a:t>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labotre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et </a:t>
            </a:r>
            <a:r>
              <a:rPr lang="en-US" dirty="0" err="1"/>
              <a:t>venium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8637" y="3691156"/>
            <a:ext cx="7934476" cy="541425"/>
          </a:xfrm>
        </p:spPr>
        <p:txBody>
          <a:bodyPr vert="horz" wrap="square" lIns="91440" tIns="45720" rIns="91440" bIns="45720" rtlCol="0">
            <a:noAutofit/>
          </a:bodyPr>
          <a:lstStyle>
            <a:lvl1pPr marL="0" indent="0">
              <a:spcBef>
                <a:spcPts val="300"/>
              </a:spcBef>
              <a:buNone/>
              <a:defRPr lang="en-US" sz="1200" baseline="0" dirty="0" smtClean="0"/>
            </a:lvl1pPr>
            <a:lvl2pPr marL="230187" indent="0">
              <a:buNone/>
              <a:defRPr lang="en-US" dirty="0" smtClean="0"/>
            </a:lvl2pPr>
            <a:lvl3pPr marL="515937" indent="0">
              <a:buNone/>
              <a:defRPr lang="en-US" dirty="0" smtClean="0"/>
            </a:lvl3pPr>
            <a:lvl4pPr marL="800100" indent="0">
              <a:buNone/>
              <a:defRPr lang="en-US" dirty="0" smtClean="0"/>
            </a:lvl4pPr>
            <a:lvl5pPr marL="1085850" indent="0">
              <a:buNone/>
              <a:defRPr lang="en-US" dirty="0"/>
            </a:lvl5pPr>
          </a:lstStyle>
          <a:p>
            <a:pPr lvl="0"/>
            <a:r>
              <a:rPr lang="en-US" dirty="0"/>
              <a:t>Author’s Name Here</a:t>
            </a:r>
          </a:p>
          <a:p>
            <a:pPr lvl="0"/>
            <a:r>
              <a:rPr lang="en-US" dirty="0"/>
              <a:t>Position Title Here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AB64C1-E3A3-124E-978B-1A22A8E18F2E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368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0469"/>
            <a:ext cx="8089901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6525" y="1135339"/>
            <a:ext cx="8325548" cy="3008627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618B7EA-80C0-6743-B763-7B776440BBBB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and Content w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19993"/>
            <a:ext cx="8089901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6525" y="1478869"/>
            <a:ext cx="8325548" cy="3008627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45387" y="1135288"/>
            <a:ext cx="8087171" cy="235449"/>
          </a:xfrm>
        </p:spPr>
        <p:txBody>
          <a:bodyPr anchor="t"/>
          <a:lstStyle>
            <a:lvl1pPr marL="0" indent="0">
              <a:buNone/>
              <a:defRPr sz="18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36ADD63-9C94-4F44-96B0-954E8033A170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1603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2767"/>
            <a:ext cx="8080375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5285" y="1181501"/>
            <a:ext cx="3989387" cy="2983512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48224" y="760463"/>
            <a:ext cx="8077645" cy="287387"/>
          </a:xfrm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dirty="0" smtClean="0"/>
            </a:lvl1pPr>
          </a:lstStyle>
          <a:p>
            <a:pPr marL="0" lvl="0" indent="0">
              <a:buNone/>
            </a:pPr>
            <a:r>
              <a:rPr lang="en-US" dirty="0"/>
              <a:t>Subhead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80263" y="1177053"/>
            <a:ext cx="4013199" cy="2983512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F1B613-B5E3-0745-876B-28C854796877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and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1338"/>
            <a:ext cx="8080375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Slide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45061" y="758994"/>
            <a:ext cx="8077645" cy="287387"/>
          </a:xfrm>
        </p:spPr>
        <p:txBody>
          <a:bodyPr vert="horz" wrap="square" lIns="91440" tIns="45720" rIns="91440" bIns="45720" rtlCol="0" anchor="t">
            <a:noAutofit/>
          </a:bodyPr>
          <a:lstStyle>
            <a:lvl1pPr marL="168275" indent="-168275">
              <a:buNone/>
              <a:defRPr lang="en-US" dirty="0" smtClean="0"/>
            </a:lvl1pPr>
          </a:lstStyle>
          <a:p>
            <a:pPr marL="0" lvl="0" indent="0"/>
            <a:r>
              <a:rPr lang="en-US" dirty="0"/>
              <a:t>Subhead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707AD99-1389-4742-9503-A5D01AE8E273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2A9A3C0-1A95-0349-8D2E-5291123B7833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688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97B90E8-C601-3C47-B014-29E63E74B5CE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943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ternal Co-branding White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7310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A0D31D6-9F5B-AA4B-A2CA-EF518FA8AE44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6931" y="3254715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tx2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9547" y="2118796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5639" y="2558194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70939" y="443266"/>
            <a:ext cx="0" cy="89154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 userDrawn="1"/>
        </p:nvGrpSpPr>
        <p:grpSpPr>
          <a:xfrm>
            <a:off x="1850951" y="556568"/>
            <a:ext cx="1487211" cy="664438"/>
            <a:chOff x="2749439" y="752601"/>
            <a:chExt cx="1487211" cy="885917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2749439" y="752601"/>
              <a:ext cx="1371600" cy="885917"/>
            </a:xfrm>
            <a:prstGeom prst="rect">
              <a:avLst/>
            </a:prstGeom>
            <a:noFill/>
            <a:ln w="19050" algn="ctr">
              <a:solidFill>
                <a:schemeClr val="accent2"/>
              </a:solidFill>
              <a:prstDash val="dash"/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lnSpc>
                  <a:spcPct val="90000"/>
                </a:lnSpc>
              </a:pPr>
              <a:endParaRPr lang="en-US" sz="1600" b="1" dirty="0" err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 bwMode="auto">
            <a:xfrm>
              <a:off x="2785238" y="912373"/>
              <a:ext cx="1451412" cy="66479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dirty="0">
                  <a:solidFill>
                    <a:schemeClr val="tx2"/>
                  </a:solidFill>
                  <a:latin typeface="+mj-lt"/>
                </a:rPr>
                <a:t>Partner </a:t>
              </a:r>
              <a:br>
                <a:rPr lang="en-US" sz="1800" dirty="0">
                  <a:solidFill>
                    <a:schemeClr val="tx2"/>
                  </a:solidFill>
                  <a:latin typeface="+mj-lt"/>
                </a:rPr>
              </a:br>
              <a:r>
                <a:rPr lang="en-US" sz="1800" dirty="0">
                  <a:solidFill>
                    <a:schemeClr val="tx2"/>
                  </a:solidFill>
                  <a:latin typeface="+mj-lt"/>
                </a:rPr>
                <a:t>Logo</a:t>
              </a:r>
            </a:p>
          </p:txBody>
        </p:sp>
      </p:grpSp>
      <p:pic>
        <p:nvPicPr>
          <p:cNvPr id="12" name="Picture 11" descr="UCSF_sig_navy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1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1295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with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1869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with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82737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with 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52475" y="1921754"/>
            <a:ext cx="37294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41003" y="434674"/>
            <a:ext cx="6204666" cy="1084659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  <a:latin typeface="+mn-lt"/>
              </a:defRPr>
            </a:lvl1pPr>
            <a:lvl2pPr>
              <a:defRPr>
                <a:solidFill>
                  <a:schemeClr val="bg2"/>
                </a:solidFill>
                <a:latin typeface="+mn-lt"/>
              </a:defRPr>
            </a:lvl2pPr>
            <a:lvl3pPr>
              <a:defRPr>
                <a:solidFill>
                  <a:schemeClr val="bg2"/>
                </a:solidFill>
                <a:latin typeface="+mn-lt"/>
              </a:defRPr>
            </a:lvl3pPr>
            <a:lvl4pPr>
              <a:defRPr>
                <a:solidFill>
                  <a:schemeClr val="bg2"/>
                </a:solidFill>
                <a:latin typeface="+mn-lt"/>
              </a:defRPr>
            </a:lvl4pPr>
            <a:lvl5pPr>
              <a:defRPr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49275" y="1921754"/>
            <a:ext cx="54864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275" y="2555721"/>
            <a:ext cx="1123315" cy="73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39589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with Coll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9729" y="3279694"/>
            <a:ext cx="4924272" cy="1863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2887811"/>
            <a:ext cx="4228798" cy="22556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9144000" cy="2896881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 bwMode="ltGray">
          <a:xfrm>
            <a:off x="3185411" y="1252536"/>
            <a:ext cx="2765684" cy="2770632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Picture 4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59"/>
          <a:stretch/>
        </p:blipFill>
        <p:spPr bwMode="ltGray">
          <a:xfrm>
            <a:off x="4391344" y="2249897"/>
            <a:ext cx="1660961" cy="75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2024" y="1252536"/>
            <a:ext cx="3201976" cy="203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1491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983DBA6-701A-6E45-99F2-3B0FC32E0F5C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60" y="546707"/>
            <a:ext cx="1034248" cy="67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4367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1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12BF70F-A54A-4B42-9284-C3061DC2448F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1" y="546708"/>
            <a:ext cx="799867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4227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2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EBB22E-989F-4240-AFC1-D0677AD2C407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786" y="544364"/>
            <a:ext cx="793533" cy="51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0382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3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lvl="0"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D0A93A9-5545-E345-A83C-563D63043C68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786" y="544364"/>
            <a:ext cx="793533" cy="51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139430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4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ltGray">
          <a:xfrm>
            <a:off x="287487" y="275035"/>
            <a:ext cx="6205388" cy="3864769"/>
          </a:xfrm>
          <a:prstGeom prst="rect">
            <a:avLst/>
          </a:prstGeom>
          <a:solidFill>
            <a:schemeClr val="accent6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lvl="0"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F173675-4FEE-D147-AD23-7DC9A94B5F0F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786" y="544364"/>
            <a:ext cx="793533" cy="51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85478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5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" t="13225" r="3105" b="7252"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 userDrawn="1"/>
        </p:nvSpPr>
        <p:spPr bwMode="ltGray">
          <a:xfrm>
            <a:off x="287487" y="275035"/>
            <a:ext cx="6205388" cy="3864769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lvl="0"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5BBEAA-35A8-E14B-BCE1-58266C2F0260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786" y="544364"/>
            <a:ext cx="793533" cy="51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878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9D22AFE-1653-B648-BB64-1A498BC132AD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5" t="17789" r="5570" b="13314"/>
          <a:stretch/>
        </p:blipFill>
        <p:spPr>
          <a:xfrm>
            <a:off x="-1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 userDrawn="1"/>
        </p:nvSpPr>
        <p:spPr bwMode="invGray">
          <a:xfrm>
            <a:off x="0" y="-1"/>
            <a:ext cx="9144000" cy="5143501"/>
          </a:xfrm>
          <a:prstGeom prst="rect">
            <a:avLst/>
          </a:prstGeom>
          <a:solidFill>
            <a:srgbClr val="000000">
              <a:alpha val="40000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334" y="1841282"/>
            <a:ext cx="8089901" cy="1144929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280988" indent="-280988">
              <a:lnSpc>
                <a:spcPct val="90000"/>
              </a:lnSpc>
              <a:defRPr lang="en-US" sz="3800" spc="-20" baseline="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“Lorem ipsum dolor site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</a:t>
            </a:r>
            <a:r>
              <a:rPr lang="en-US" dirty="0"/>
              <a:t> </a:t>
            </a:r>
            <a:r>
              <a:rPr lang="en-US" dirty="0" err="1"/>
              <a:t>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5331" y="3294849"/>
            <a:ext cx="8325548" cy="541425"/>
          </a:xfrm>
        </p:spPr>
        <p:txBody>
          <a:bodyPr vert="horz" wrap="square" lIns="91440" tIns="45720" rIns="91440" bIns="45720" rtlCol="0">
            <a:noAutofit/>
          </a:bodyPr>
          <a:lstStyle>
            <a:lvl1pPr marL="0" indent="0">
              <a:spcBef>
                <a:spcPts val="300"/>
              </a:spcBef>
              <a:buNone/>
              <a:defRPr lang="en-US" sz="1600" baseline="0" dirty="0" smtClean="0">
                <a:solidFill>
                  <a:schemeClr val="bg2"/>
                </a:solidFill>
              </a:defRPr>
            </a:lvl1pPr>
            <a:lvl2pPr marL="230187" indent="0">
              <a:buNone/>
              <a:defRPr lang="en-US" dirty="0" smtClean="0"/>
            </a:lvl2pPr>
            <a:lvl3pPr marL="515937" indent="0">
              <a:buNone/>
              <a:defRPr lang="en-US" dirty="0" smtClean="0"/>
            </a:lvl3pPr>
            <a:lvl4pPr marL="800100" indent="0">
              <a:buNone/>
              <a:defRPr lang="en-US" dirty="0" smtClean="0"/>
            </a:lvl4pPr>
            <a:lvl5pPr marL="1085850" indent="0">
              <a:buNone/>
              <a:defRPr lang="en-US" dirty="0"/>
            </a:lvl5pPr>
          </a:lstStyle>
          <a:p>
            <a:pPr lvl="0"/>
            <a:r>
              <a:rPr lang="en-US" dirty="0"/>
              <a:t>Author’s Name Here</a:t>
            </a:r>
          </a:p>
          <a:p>
            <a:pPr lvl="0"/>
            <a:r>
              <a:rPr lang="en-US" dirty="0"/>
              <a:t>Position Title Here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A99F230-4657-AF4D-88C3-01240132B7CD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4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 userDrawn="1"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8371204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8959" y="744420"/>
            <a:ext cx="8715166" cy="2723823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280988" indent="-280988">
              <a:lnSpc>
                <a:spcPct val="90000"/>
              </a:lnSpc>
              <a:defRPr lang="en-US" sz="3800" spc="-20" baseline="0" dirty="0"/>
            </a:lvl1pPr>
          </a:lstStyle>
          <a:p>
            <a:pPr lvl="0"/>
            <a:r>
              <a:rPr lang="en-US" dirty="0"/>
              <a:t>“	Lorem ipsum dolor site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</a:t>
            </a:r>
            <a:r>
              <a:rPr lang="en-US" dirty="0"/>
              <a:t> </a:t>
            </a:r>
            <a:r>
              <a:rPr lang="en-US" dirty="0" err="1"/>
              <a:t>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labotre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et </a:t>
            </a:r>
            <a:r>
              <a:rPr lang="en-US" dirty="0" err="1"/>
              <a:t>venium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8637" y="3691156"/>
            <a:ext cx="7934476" cy="541425"/>
          </a:xfrm>
        </p:spPr>
        <p:txBody>
          <a:bodyPr vert="horz" wrap="square" lIns="91440" tIns="45720" rIns="91440" bIns="45720" rtlCol="0">
            <a:noAutofit/>
          </a:bodyPr>
          <a:lstStyle>
            <a:lvl1pPr marL="0" indent="0">
              <a:spcBef>
                <a:spcPts val="300"/>
              </a:spcBef>
              <a:buNone/>
              <a:defRPr lang="en-US" sz="1200" baseline="0" dirty="0" smtClean="0"/>
            </a:lvl1pPr>
            <a:lvl2pPr marL="230187" indent="0">
              <a:buNone/>
              <a:defRPr lang="en-US" dirty="0" smtClean="0"/>
            </a:lvl2pPr>
            <a:lvl3pPr marL="515937" indent="0">
              <a:buNone/>
              <a:defRPr lang="en-US" dirty="0" smtClean="0"/>
            </a:lvl3pPr>
            <a:lvl4pPr marL="800100" indent="0">
              <a:buNone/>
              <a:defRPr lang="en-US" dirty="0" smtClean="0"/>
            </a:lvl4pPr>
            <a:lvl5pPr marL="1085850" indent="0">
              <a:buNone/>
              <a:defRPr lang="en-US" dirty="0"/>
            </a:lvl5pPr>
          </a:lstStyle>
          <a:p>
            <a:pPr lvl="0"/>
            <a:r>
              <a:rPr lang="en-US" dirty="0"/>
              <a:t>Author’s Name Here</a:t>
            </a:r>
          </a:p>
          <a:p>
            <a:pPr lvl="0"/>
            <a:r>
              <a:rPr lang="en-US" dirty="0"/>
              <a:t>Position Title Here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BE205AD-5D1B-4045-84A3-186F9EE7D683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4065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19993"/>
            <a:ext cx="8089901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133856"/>
            <a:ext cx="8325548" cy="3008627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5CB24CA-5738-ED48-ACD7-08BF16E321A6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0022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and Content w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19993"/>
            <a:ext cx="8089901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481328"/>
            <a:ext cx="8325548" cy="3008627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48056" y="1133856"/>
            <a:ext cx="8087171" cy="235449"/>
          </a:xfrm>
        </p:spPr>
        <p:txBody>
          <a:bodyPr anchor="t"/>
          <a:lstStyle>
            <a:lvl1pPr marL="0" indent="0"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3C7AC54-EB40-3D42-BECE-8E58C59EAF26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9914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5023"/>
            <a:ext cx="8080375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179576"/>
            <a:ext cx="3989387" cy="2983512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48056" y="760463"/>
            <a:ext cx="8077645" cy="287387"/>
          </a:xfrm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dirty="0" smtClean="0"/>
            </a:lvl1pPr>
          </a:lstStyle>
          <a:p>
            <a:pPr marL="0" lvl="0" indent="0">
              <a:buNone/>
            </a:pPr>
            <a:r>
              <a:rPr lang="en-US" dirty="0"/>
              <a:t>Subhead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81728" y="1179576"/>
            <a:ext cx="4013199" cy="2983512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E8B1A1-5AAA-0D49-B3D4-6B6DA58B8244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8496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and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8080375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Slide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48056" y="758994"/>
            <a:ext cx="8077645" cy="287387"/>
          </a:xfrm>
        </p:spPr>
        <p:txBody>
          <a:bodyPr vert="horz" wrap="square" lIns="91440" tIns="45720" rIns="91440" bIns="45720" rtlCol="0" anchor="t">
            <a:noAutofit/>
          </a:bodyPr>
          <a:lstStyle>
            <a:lvl1pPr marL="168275" indent="-168275">
              <a:buNone/>
              <a:defRPr lang="en-US" dirty="0" smtClean="0"/>
            </a:lvl1pPr>
          </a:lstStyle>
          <a:p>
            <a:pPr marL="0" lvl="0" indent="0"/>
            <a:r>
              <a:rPr lang="en-US" dirty="0"/>
              <a:t>Subhead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6E1AF9-DC3F-BA4C-9128-E89D09D51580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7439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6FFB926-C9F8-A74A-8B86-C11B863E6182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86719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688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35F846-DBE6-464A-A21F-18505EFBA379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3070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with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3794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with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30455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nal Co-branding 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C93DC72-FFA8-5641-B279-19CBEC84CBB1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5478435" y="567458"/>
            <a:ext cx="1295392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+mj-lt"/>
              </a:rPr>
              <a:t>UCSF Helen Diller Family</a:t>
            </a:r>
          </a:p>
          <a:p>
            <a:r>
              <a:rPr lang="en-US" sz="800" dirty="0">
                <a:solidFill>
                  <a:schemeClr val="bg1"/>
                </a:solidFill>
                <a:latin typeface="+mj-lt"/>
              </a:rPr>
              <a:t>Comprehensive </a:t>
            </a:r>
            <a:br>
              <a:rPr lang="en-US" sz="800" dirty="0">
                <a:solidFill>
                  <a:schemeClr val="bg1"/>
                </a:solidFill>
                <a:latin typeface="+mj-lt"/>
              </a:rPr>
            </a:br>
            <a:r>
              <a:rPr lang="en-US" sz="800" dirty="0">
                <a:solidFill>
                  <a:schemeClr val="bg1"/>
                </a:solidFill>
                <a:latin typeface="+mj-lt"/>
              </a:rPr>
              <a:t>Cancer Center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63522" y="551128"/>
            <a:ext cx="0" cy="349758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 bwMode="auto">
          <a:xfrm>
            <a:off x="6901816" y="567458"/>
            <a:ext cx="755433" cy="24622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+mj-lt"/>
              </a:rPr>
              <a:t>UCSF School</a:t>
            </a:r>
            <a:br>
              <a:rPr lang="en-US" sz="800" dirty="0">
                <a:solidFill>
                  <a:schemeClr val="bg1"/>
                </a:solidFill>
                <a:latin typeface="+mj-lt"/>
              </a:rPr>
            </a:br>
            <a:r>
              <a:rPr lang="en-US" sz="800" dirty="0">
                <a:solidFill>
                  <a:schemeClr val="bg1"/>
                </a:solidFill>
                <a:latin typeface="+mj-lt"/>
              </a:rPr>
              <a:t>of Medicine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657249" y="551128"/>
            <a:ext cx="0" cy="349758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 bwMode="auto">
          <a:xfrm>
            <a:off x="7802881" y="567458"/>
            <a:ext cx="975995" cy="24622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+mj-lt"/>
              </a:rPr>
              <a:t>AIDS Research</a:t>
            </a:r>
            <a:r>
              <a:rPr lang="en-US" sz="800" baseline="0" dirty="0">
                <a:solidFill>
                  <a:schemeClr val="bg1"/>
                </a:solidFill>
                <a:latin typeface="+mj-lt"/>
              </a:rPr>
              <a:t> Institute at UCSF</a:t>
            </a:r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Picture 13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883332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with 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52475" y="1921754"/>
            <a:ext cx="37294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41003" y="434674"/>
            <a:ext cx="6204666" cy="1084659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  <a:latin typeface="+mn-lt"/>
              </a:defRPr>
            </a:lvl1pPr>
            <a:lvl2pPr>
              <a:defRPr>
                <a:solidFill>
                  <a:schemeClr val="bg2"/>
                </a:solidFill>
                <a:latin typeface="+mn-lt"/>
              </a:defRPr>
            </a:lvl2pPr>
            <a:lvl3pPr>
              <a:defRPr>
                <a:solidFill>
                  <a:schemeClr val="bg2"/>
                </a:solidFill>
                <a:latin typeface="+mn-lt"/>
              </a:defRPr>
            </a:lvl3pPr>
            <a:lvl4pPr>
              <a:defRPr>
                <a:solidFill>
                  <a:schemeClr val="bg2"/>
                </a:solidFill>
                <a:latin typeface="+mn-lt"/>
              </a:defRPr>
            </a:lvl4pPr>
            <a:lvl5pPr>
              <a:defRPr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49275" y="1921754"/>
            <a:ext cx="54864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275" y="2555721"/>
            <a:ext cx="1123315" cy="73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499378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with Coll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9729" y="3279695"/>
            <a:ext cx="4924272" cy="18847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9144000" cy="2896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2024" y="1252536"/>
            <a:ext cx="3201976" cy="2036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2887811"/>
            <a:ext cx="4228798" cy="225569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 bwMode="ltGray">
          <a:xfrm>
            <a:off x="3185411" y="1252536"/>
            <a:ext cx="2765684" cy="2770632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Picture 4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59"/>
          <a:stretch/>
        </p:blipFill>
        <p:spPr bwMode="ltGray">
          <a:xfrm>
            <a:off x="4391344" y="2249897"/>
            <a:ext cx="1660961" cy="75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640659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1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7C11EEC-7E9E-FD4C-BD23-D46E8BD10CAA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1" y="546708"/>
            <a:ext cx="799867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291022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93C6B90-8818-BE4F-9E32-C72DBEBA3011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60" y="546707"/>
            <a:ext cx="1034248" cy="67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7340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2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4CA9BB-6A6A-D44D-9EE3-317E86C75C6D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786" y="544364"/>
            <a:ext cx="793533" cy="51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93322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3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lvl="0"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E29A864-DF5C-AE43-84CC-CC47383F0ED1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786" y="544364"/>
            <a:ext cx="793533" cy="51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290958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4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ltGray">
          <a:xfrm>
            <a:off x="287487" y="275035"/>
            <a:ext cx="6205388" cy="3864769"/>
          </a:xfrm>
          <a:prstGeom prst="rect">
            <a:avLst/>
          </a:prstGeom>
          <a:solidFill>
            <a:schemeClr val="accent6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lvl="0"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74B184-84B0-1045-B98E-CB6D5250488E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786" y="544364"/>
            <a:ext cx="793533" cy="51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096667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5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" t="13225" r="3105" b="7252"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 userDrawn="1"/>
        </p:nvSpPr>
        <p:spPr bwMode="ltGray">
          <a:xfrm>
            <a:off x="287487" y="275035"/>
            <a:ext cx="6205388" cy="3864769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lvl="0"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525F654-35AF-744A-B97D-76FAF82E7404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786" y="544364"/>
            <a:ext cx="793533" cy="51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754808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5" t="17789" r="5570" b="13314"/>
          <a:stretch/>
        </p:blipFill>
        <p:spPr>
          <a:xfrm>
            <a:off x="-1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 userDrawn="1"/>
        </p:nvSpPr>
        <p:spPr bwMode="invGray">
          <a:xfrm>
            <a:off x="0" y="-1"/>
            <a:ext cx="9144000" cy="5143501"/>
          </a:xfrm>
          <a:prstGeom prst="rect">
            <a:avLst/>
          </a:prstGeom>
          <a:solidFill>
            <a:srgbClr val="000000">
              <a:alpha val="40000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334" y="1841282"/>
            <a:ext cx="8089901" cy="1144929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280988" indent="-280988">
              <a:lnSpc>
                <a:spcPct val="90000"/>
              </a:lnSpc>
              <a:defRPr lang="en-US" sz="3800" spc="-20" baseline="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“Lorem ipsum dolor site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</a:t>
            </a:r>
            <a:r>
              <a:rPr lang="en-US" dirty="0"/>
              <a:t> </a:t>
            </a:r>
            <a:r>
              <a:rPr lang="en-US" dirty="0" err="1"/>
              <a:t>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5331" y="3294849"/>
            <a:ext cx="8325548" cy="541425"/>
          </a:xfrm>
        </p:spPr>
        <p:txBody>
          <a:bodyPr vert="horz" wrap="square" lIns="91440" tIns="45720" rIns="91440" bIns="45720" rtlCol="0">
            <a:noAutofit/>
          </a:bodyPr>
          <a:lstStyle>
            <a:lvl1pPr marL="0" indent="0">
              <a:spcBef>
                <a:spcPts val="300"/>
              </a:spcBef>
              <a:buNone/>
              <a:defRPr lang="en-US" sz="1600" baseline="0" dirty="0" smtClean="0">
                <a:solidFill>
                  <a:schemeClr val="bg2"/>
                </a:solidFill>
              </a:defRPr>
            </a:lvl1pPr>
            <a:lvl2pPr marL="230187" indent="0">
              <a:buNone/>
              <a:defRPr lang="en-US" dirty="0" smtClean="0"/>
            </a:lvl2pPr>
            <a:lvl3pPr marL="515937" indent="0">
              <a:buNone/>
              <a:defRPr lang="en-US" dirty="0" smtClean="0"/>
            </a:lvl3pPr>
            <a:lvl4pPr marL="800100" indent="0">
              <a:buNone/>
              <a:defRPr lang="en-US" dirty="0" smtClean="0"/>
            </a:lvl4pPr>
            <a:lvl5pPr marL="1085850" indent="0">
              <a:buNone/>
              <a:defRPr lang="en-US" dirty="0"/>
            </a:lvl5pPr>
          </a:lstStyle>
          <a:p>
            <a:pPr lvl="0"/>
            <a:r>
              <a:rPr lang="en-US" dirty="0"/>
              <a:t>Author’s Name Here</a:t>
            </a:r>
          </a:p>
          <a:p>
            <a:pPr lvl="0"/>
            <a:r>
              <a:rPr lang="en-US" dirty="0"/>
              <a:t>Position Title Here</a:t>
            </a:r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0" y="4687560"/>
            <a:ext cx="9144000" cy="455940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AF79D4-C1E3-224B-8358-48DBD5216612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4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107226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8959" y="744420"/>
            <a:ext cx="8715166" cy="2723823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280988" indent="-280988">
              <a:lnSpc>
                <a:spcPct val="90000"/>
              </a:lnSpc>
              <a:defRPr lang="en-US" sz="3800" spc="-20" baseline="0" dirty="0"/>
            </a:lvl1pPr>
          </a:lstStyle>
          <a:p>
            <a:pPr lvl="0"/>
            <a:r>
              <a:rPr lang="en-US" dirty="0"/>
              <a:t>“	Lorem ipsum dolor site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</a:t>
            </a:r>
            <a:r>
              <a:rPr lang="en-US" dirty="0"/>
              <a:t> </a:t>
            </a:r>
            <a:r>
              <a:rPr lang="en-US" dirty="0" err="1"/>
              <a:t>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labotre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et </a:t>
            </a:r>
            <a:r>
              <a:rPr lang="en-US" dirty="0" err="1"/>
              <a:t>venium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8637" y="3691156"/>
            <a:ext cx="7934476" cy="541425"/>
          </a:xfrm>
        </p:spPr>
        <p:txBody>
          <a:bodyPr vert="horz" wrap="square" lIns="91440" tIns="45720" rIns="91440" bIns="45720" rtlCol="0">
            <a:noAutofit/>
          </a:bodyPr>
          <a:lstStyle>
            <a:lvl1pPr marL="0" indent="0">
              <a:spcBef>
                <a:spcPts val="300"/>
              </a:spcBef>
              <a:buNone/>
              <a:defRPr lang="en-US" sz="1200" baseline="0" dirty="0" smtClean="0"/>
            </a:lvl1pPr>
            <a:lvl2pPr marL="230187" indent="0">
              <a:buNone/>
              <a:defRPr lang="en-US" dirty="0" smtClean="0"/>
            </a:lvl2pPr>
            <a:lvl3pPr marL="515937" indent="0">
              <a:buNone/>
              <a:defRPr lang="en-US" dirty="0" smtClean="0"/>
            </a:lvl3pPr>
            <a:lvl4pPr marL="800100" indent="0">
              <a:buNone/>
              <a:defRPr lang="en-US" dirty="0" smtClean="0"/>
            </a:lvl4pPr>
            <a:lvl5pPr marL="1085850" indent="0">
              <a:buNone/>
              <a:defRPr lang="en-US" dirty="0"/>
            </a:lvl5pPr>
          </a:lstStyle>
          <a:p>
            <a:pPr lvl="0"/>
            <a:r>
              <a:rPr lang="en-US" dirty="0"/>
              <a:t>Author’s Name Here</a:t>
            </a:r>
          </a:p>
          <a:p>
            <a:pPr lvl="0"/>
            <a:r>
              <a:rPr lang="en-US" dirty="0"/>
              <a:t>Position Title Here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4671CA6-6FA9-4A49-A4F8-2D664BCA9E81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1581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1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F82959-1B5A-9249-9438-B94BC27E220F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1" y="546708"/>
            <a:ext cx="799867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48900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19993"/>
            <a:ext cx="8089901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768" y="1133856"/>
            <a:ext cx="8325548" cy="3008627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6511121-B2C5-A54C-AB72-A167E05D0AE1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68224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and Content w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19993"/>
            <a:ext cx="8089901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481328"/>
            <a:ext cx="8325548" cy="3008627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48056" y="1133856"/>
            <a:ext cx="8087171" cy="235449"/>
          </a:xfrm>
        </p:spPr>
        <p:txBody>
          <a:bodyPr anchor="t"/>
          <a:lstStyle>
            <a:lvl1pPr marL="0" indent="0">
              <a:buNone/>
              <a:defRPr sz="18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E12AC9-8B52-F541-B224-848702815093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1456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8080375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179576"/>
            <a:ext cx="3989387" cy="2983512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48056" y="760463"/>
            <a:ext cx="8077645" cy="287387"/>
          </a:xfrm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dirty="0" smtClean="0"/>
            </a:lvl1pPr>
          </a:lstStyle>
          <a:p>
            <a:pPr marL="0" lvl="0" indent="0">
              <a:buNone/>
            </a:pPr>
            <a:r>
              <a:rPr lang="en-US" dirty="0"/>
              <a:t>Subhead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81728" y="1179576"/>
            <a:ext cx="4013199" cy="2983512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45049C0-E851-7345-B1A7-3DF4A2275DBC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81660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and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20040"/>
            <a:ext cx="8080375" cy="563231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Slide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48056" y="758994"/>
            <a:ext cx="8077645" cy="287387"/>
          </a:xfrm>
        </p:spPr>
        <p:txBody>
          <a:bodyPr vert="horz" wrap="square" lIns="91440" tIns="45720" rIns="91440" bIns="45720" rtlCol="0" anchor="t">
            <a:noAutofit/>
          </a:bodyPr>
          <a:lstStyle>
            <a:lvl1pPr marL="168275" indent="-168275">
              <a:buNone/>
              <a:defRPr lang="en-US" dirty="0" smtClean="0"/>
            </a:lvl1pPr>
          </a:lstStyle>
          <a:p>
            <a:pPr marL="0" lvl="0" indent="0"/>
            <a:r>
              <a:rPr lang="en-US" dirty="0"/>
              <a:t>Subhead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A55D5D5-2F9F-DC48-AF93-C00E079775F2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14791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74036D-9BED-D748-B2BD-C464CA835B54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40554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688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F5E0332-F701-164F-AAD4-D3CF3A4FAFE9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92532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with 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84237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with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601676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with 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52475" y="1921754"/>
            <a:ext cx="37294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41003" y="434674"/>
            <a:ext cx="6204666" cy="1084659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  <a:latin typeface="+mn-lt"/>
              </a:defRPr>
            </a:lvl1pPr>
            <a:lvl2pPr>
              <a:defRPr>
                <a:solidFill>
                  <a:schemeClr val="bg2"/>
                </a:solidFill>
                <a:latin typeface="+mn-lt"/>
              </a:defRPr>
            </a:lvl2pPr>
            <a:lvl3pPr>
              <a:defRPr>
                <a:solidFill>
                  <a:schemeClr val="bg2"/>
                </a:solidFill>
                <a:latin typeface="+mn-lt"/>
              </a:defRPr>
            </a:lvl3pPr>
            <a:lvl4pPr>
              <a:defRPr>
                <a:solidFill>
                  <a:schemeClr val="bg2"/>
                </a:solidFill>
                <a:latin typeface="+mn-lt"/>
              </a:defRPr>
            </a:lvl4pPr>
            <a:lvl5pPr>
              <a:defRPr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49275" y="1921754"/>
            <a:ext cx="54864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549275" y="2555721"/>
            <a:ext cx="1123315" cy="73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984396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with Coll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9729" y="3279695"/>
            <a:ext cx="4924272" cy="18847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9144000" cy="2896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2024" y="1252536"/>
            <a:ext cx="3201976" cy="2036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2887811"/>
            <a:ext cx="4228798" cy="225569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 bwMode="ltGray">
          <a:xfrm>
            <a:off x="3185411" y="1252536"/>
            <a:ext cx="2765684" cy="2770632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Picture 4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59"/>
          <a:stretch/>
        </p:blipFill>
        <p:spPr bwMode="ltGray">
          <a:xfrm>
            <a:off x="4391344" y="2249897"/>
            <a:ext cx="1660961" cy="75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60551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nal Cobranding with Image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BB517B3-6D94-A544-BB0F-BEB5FB4DD2A0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3274334" y="567458"/>
            <a:ext cx="1295392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+mj-lt"/>
              </a:rPr>
              <a:t>UCSF Helen Diller Family</a:t>
            </a:r>
          </a:p>
          <a:p>
            <a:r>
              <a:rPr lang="en-US" sz="800" dirty="0">
                <a:solidFill>
                  <a:schemeClr val="bg1"/>
                </a:solidFill>
                <a:latin typeface="+mj-lt"/>
              </a:rPr>
              <a:t>Comprehensive </a:t>
            </a:r>
            <a:br>
              <a:rPr lang="en-US" sz="800" dirty="0">
                <a:solidFill>
                  <a:schemeClr val="bg1"/>
                </a:solidFill>
                <a:latin typeface="+mj-lt"/>
              </a:rPr>
            </a:br>
            <a:r>
              <a:rPr lang="en-US" sz="800" dirty="0">
                <a:solidFill>
                  <a:schemeClr val="bg1"/>
                </a:solidFill>
                <a:latin typeface="+mj-lt"/>
              </a:rPr>
              <a:t>Cancer Center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59421" y="551128"/>
            <a:ext cx="0" cy="349758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 bwMode="auto">
          <a:xfrm>
            <a:off x="4697715" y="567458"/>
            <a:ext cx="755433" cy="24622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+mj-lt"/>
              </a:rPr>
              <a:t>UCSF School</a:t>
            </a:r>
            <a:br>
              <a:rPr lang="en-US" sz="800" dirty="0">
                <a:solidFill>
                  <a:schemeClr val="bg1"/>
                </a:solidFill>
                <a:latin typeface="+mj-lt"/>
              </a:rPr>
            </a:br>
            <a:r>
              <a:rPr lang="en-US" sz="800" dirty="0">
                <a:solidFill>
                  <a:schemeClr val="bg1"/>
                </a:solidFill>
                <a:latin typeface="+mj-lt"/>
              </a:rPr>
              <a:t>of Medicine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453148" y="551128"/>
            <a:ext cx="0" cy="349758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 bwMode="auto">
          <a:xfrm>
            <a:off x="5598780" y="567458"/>
            <a:ext cx="975995" cy="24622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+mj-lt"/>
              </a:rPr>
              <a:t>AIDS Research</a:t>
            </a:r>
            <a:r>
              <a:rPr lang="en-US" sz="800" baseline="0" dirty="0">
                <a:solidFill>
                  <a:schemeClr val="bg1"/>
                </a:solidFill>
                <a:latin typeface="+mj-lt"/>
              </a:rPr>
              <a:t> Institute at UCSF</a:t>
            </a:r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6" name="Picture 15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1" y="546708"/>
            <a:ext cx="799867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4113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ternal Co-branding with Image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6D317C6-C5CD-E142-8379-E95DC1C50FF1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1839261" y="556568"/>
            <a:ext cx="1487211" cy="505926"/>
            <a:chOff x="2749439" y="752601"/>
            <a:chExt cx="1487211" cy="885917"/>
          </a:xfrm>
        </p:grpSpPr>
        <p:sp>
          <p:nvSpPr>
            <p:cNvPr id="16" name="Rectangle 15"/>
            <p:cNvSpPr/>
            <p:nvPr userDrawn="1"/>
          </p:nvSpPr>
          <p:spPr bwMode="auto">
            <a:xfrm>
              <a:off x="2749439" y="752601"/>
              <a:ext cx="1371600" cy="885917"/>
            </a:xfrm>
            <a:prstGeom prst="rect">
              <a:avLst/>
            </a:prstGeom>
            <a:noFill/>
            <a:ln w="19050" algn="ctr">
              <a:solidFill>
                <a:schemeClr val="accent2"/>
              </a:solidFill>
              <a:prstDash val="dash"/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>
                <a:lnSpc>
                  <a:spcPct val="90000"/>
                </a:lnSpc>
              </a:pPr>
              <a:endParaRPr lang="en-US" sz="1600" b="1" dirty="0" err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 bwMode="auto">
            <a:xfrm>
              <a:off x="2785238" y="886124"/>
              <a:ext cx="1451412" cy="67906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>
                  <a:solidFill>
                    <a:schemeClr val="bg2"/>
                  </a:solidFill>
                  <a:latin typeface="+mj-lt"/>
                </a:rPr>
                <a:t>Partner </a:t>
              </a:r>
              <a:br>
                <a:rPr lang="en-US" sz="1400" dirty="0">
                  <a:solidFill>
                    <a:schemeClr val="bg2"/>
                  </a:solidFill>
                  <a:latin typeface="+mj-lt"/>
                </a:rPr>
              </a:br>
              <a:r>
                <a:rPr lang="en-US" sz="1400" dirty="0">
                  <a:solidFill>
                    <a:schemeClr val="bg2"/>
                  </a:solidFill>
                  <a:latin typeface="+mj-lt"/>
                </a:rPr>
                <a:t>Logo</a:t>
              </a:r>
            </a:p>
          </p:txBody>
        </p:sp>
      </p:grpSp>
      <p:cxnSp>
        <p:nvCxnSpPr>
          <p:cNvPr id="20" name="Straight Connector 19"/>
          <p:cNvCxnSpPr/>
          <p:nvPr userDrawn="1"/>
        </p:nvCxnSpPr>
        <p:spPr>
          <a:xfrm>
            <a:off x="1575576" y="443266"/>
            <a:ext cx="0" cy="72009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575576" y="443266"/>
            <a:ext cx="0" cy="72009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1" y="546708"/>
            <a:ext cx="799867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3928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2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57083E-9F38-6245-987A-310238C01FE8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1" y="546708"/>
            <a:ext cx="799867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7672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3">
    <p:bg bwMode="lt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invGray">
          <a:xfrm>
            <a:off x="287487" y="275035"/>
            <a:ext cx="6205388" cy="3864769"/>
          </a:xfrm>
          <a:prstGeom prst="rect">
            <a:avLst/>
          </a:prstGeom>
          <a:solidFill>
            <a:schemeClr val="accent5"/>
          </a:solidFill>
          <a:ln w="19050" algn="ctr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lvl="0"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60085" y="1790698"/>
            <a:ext cx="603279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Slide Here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178" y="2216645"/>
            <a:ext cx="6026698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9786" y="3680815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ABF699A-C722-5E4C-AA82-ED0A61710CF3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179" y="3072725"/>
            <a:ext cx="5944696" cy="273844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1" y="546708"/>
            <a:ext cx="799867" cy="52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1654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image" Target="NUL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image" Target="NUL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585" y="31875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Slide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940" y="1136707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CCB2FC-3438-CA4B-9277-988A1C13A208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65125" y="4687560"/>
            <a:ext cx="8413750" cy="0"/>
          </a:xfrm>
          <a:prstGeom prst="line">
            <a:avLst/>
          </a:prstGeom>
          <a:noFill/>
          <a:ln w="3175" cap="flat">
            <a:solidFill>
              <a:srgbClr val="0520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/>
          <p:nvPr userDrawn="1"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rgbClr val="05204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" name="Freeform 77"/>
          <p:cNvSpPr>
            <a:spLocks/>
          </p:cNvSpPr>
          <p:nvPr userDrawn="1"/>
        </p:nvSpPr>
        <p:spPr bwMode="auto">
          <a:xfrm>
            <a:off x="8393113" y="4800600"/>
            <a:ext cx="481012" cy="231074"/>
          </a:xfrm>
          <a:custGeom>
            <a:avLst/>
            <a:gdLst>
              <a:gd name="T0" fmla="*/ 350 w 350"/>
              <a:gd name="T1" fmla="*/ 52 h 168"/>
              <a:gd name="T2" fmla="*/ 270 w 350"/>
              <a:gd name="T3" fmla="*/ 130 h 168"/>
              <a:gd name="T4" fmla="*/ 240 w 350"/>
              <a:gd name="T5" fmla="*/ 100 h 168"/>
              <a:gd name="T6" fmla="*/ 205 w 350"/>
              <a:gd name="T7" fmla="*/ 91 h 168"/>
              <a:gd name="T8" fmla="*/ 201 w 350"/>
              <a:gd name="T9" fmla="*/ 86 h 168"/>
              <a:gd name="T10" fmla="*/ 200 w 350"/>
              <a:gd name="T11" fmla="*/ 82 h 168"/>
              <a:gd name="T12" fmla="*/ 203 w 350"/>
              <a:gd name="T13" fmla="*/ 73 h 168"/>
              <a:gd name="T14" fmla="*/ 203 w 350"/>
              <a:gd name="T15" fmla="*/ 73 h 168"/>
              <a:gd name="T16" fmla="*/ 205 w 350"/>
              <a:gd name="T17" fmla="*/ 72 h 168"/>
              <a:gd name="T18" fmla="*/ 234 w 350"/>
              <a:gd name="T19" fmla="*/ 71 h 168"/>
              <a:gd name="T20" fmla="*/ 266 w 350"/>
              <a:gd name="T21" fmla="*/ 85 h 168"/>
              <a:gd name="T22" fmla="*/ 222 w 350"/>
              <a:gd name="T23" fmla="*/ 48 h 168"/>
              <a:gd name="T24" fmla="*/ 179 w 350"/>
              <a:gd name="T25" fmla="*/ 73 h 168"/>
              <a:gd name="T26" fmla="*/ 178 w 350"/>
              <a:gd name="T27" fmla="*/ 76 h 168"/>
              <a:gd name="T28" fmla="*/ 122 w 350"/>
              <a:gd name="T29" fmla="*/ 60 h 168"/>
              <a:gd name="T30" fmla="*/ 178 w 350"/>
              <a:gd name="T31" fmla="*/ 41 h 168"/>
              <a:gd name="T32" fmla="*/ 153 w 350"/>
              <a:gd name="T33" fmla="*/ 0 h 168"/>
              <a:gd name="T34" fmla="*/ 97 w 350"/>
              <a:gd name="T35" fmla="*/ 2 h 168"/>
              <a:gd name="T36" fmla="*/ 72 w 350"/>
              <a:gd name="T37" fmla="*/ 73 h 168"/>
              <a:gd name="T38" fmla="*/ 25 w 350"/>
              <a:gd name="T39" fmla="*/ 73 h 168"/>
              <a:gd name="T40" fmla="*/ 0 w 350"/>
              <a:gd name="T41" fmla="*/ 2 h 168"/>
              <a:gd name="T42" fmla="*/ 48 w 350"/>
              <a:gd name="T43" fmla="*/ 119 h 168"/>
              <a:gd name="T44" fmla="*/ 97 w 350"/>
              <a:gd name="T45" fmla="*/ 64 h 168"/>
              <a:gd name="T46" fmla="*/ 187 w 350"/>
              <a:gd name="T47" fmla="*/ 107 h 168"/>
              <a:gd name="T48" fmla="*/ 214 w 350"/>
              <a:gd name="T49" fmla="*/ 117 h 168"/>
              <a:gd name="T50" fmla="*/ 242 w 350"/>
              <a:gd name="T51" fmla="*/ 125 h 168"/>
              <a:gd name="T52" fmla="*/ 237 w 350"/>
              <a:gd name="T53" fmla="*/ 147 h 168"/>
              <a:gd name="T54" fmla="*/ 203 w 350"/>
              <a:gd name="T55" fmla="*/ 141 h 168"/>
              <a:gd name="T56" fmla="*/ 176 w 350"/>
              <a:gd name="T57" fmla="*/ 130 h 168"/>
              <a:gd name="T58" fmla="*/ 224 w 350"/>
              <a:gd name="T59" fmla="*/ 168 h 168"/>
              <a:gd name="T60" fmla="*/ 270 w 350"/>
              <a:gd name="T61" fmla="*/ 134 h 168"/>
              <a:gd name="T62" fmla="*/ 295 w 350"/>
              <a:gd name="T63" fmla="*/ 166 h 168"/>
              <a:gd name="T64" fmla="*/ 343 w 350"/>
              <a:gd name="T65" fmla="*/ 119 h 168"/>
              <a:gd name="T66" fmla="*/ 295 w 350"/>
              <a:gd name="T67" fmla="*/ 99 h 168"/>
              <a:gd name="T68" fmla="*/ 350 w 350"/>
              <a:gd name="T69" fmla="*/ 73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0" h="168">
                <a:moveTo>
                  <a:pt x="350" y="73"/>
                </a:moveTo>
                <a:cubicBezTo>
                  <a:pt x="350" y="52"/>
                  <a:pt x="350" y="52"/>
                  <a:pt x="350" y="52"/>
                </a:cubicBezTo>
                <a:cubicBezTo>
                  <a:pt x="270" y="52"/>
                  <a:pt x="270" y="52"/>
                  <a:pt x="270" y="52"/>
                </a:cubicBezTo>
                <a:cubicBezTo>
                  <a:pt x="270" y="130"/>
                  <a:pt x="270" y="130"/>
                  <a:pt x="270" y="130"/>
                </a:cubicBezTo>
                <a:cubicBezTo>
                  <a:pt x="269" y="121"/>
                  <a:pt x="266" y="114"/>
                  <a:pt x="260" y="109"/>
                </a:cubicBezTo>
                <a:cubicBezTo>
                  <a:pt x="255" y="105"/>
                  <a:pt x="249" y="102"/>
                  <a:pt x="240" y="100"/>
                </a:cubicBezTo>
                <a:cubicBezTo>
                  <a:pt x="220" y="96"/>
                  <a:pt x="220" y="96"/>
                  <a:pt x="220" y="96"/>
                </a:cubicBezTo>
                <a:cubicBezTo>
                  <a:pt x="213" y="94"/>
                  <a:pt x="208" y="92"/>
                  <a:pt x="205" y="91"/>
                </a:cubicBezTo>
                <a:cubicBezTo>
                  <a:pt x="203" y="90"/>
                  <a:pt x="201" y="88"/>
                  <a:pt x="201" y="86"/>
                </a:cubicBezTo>
                <a:cubicBezTo>
                  <a:pt x="201" y="86"/>
                  <a:pt x="201" y="86"/>
                  <a:pt x="201" y="86"/>
                </a:cubicBezTo>
                <a:cubicBezTo>
                  <a:pt x="201" y="86"/>
                  <a:pt x="201" y="86"/>
                  <a:pt x="201" y="86"/>
                </a:cubicBezTo>
                <a:cubicBezTo>
                  <a:pt x="200" y="85"/>
                  <a:pt x="200" y="83"/>
                  <a:pt x="200" y="82"/>
                </a:cubicBezTo>
                <a:cubicBezTo>
                  <a:pt x="200" y="78"/>
                  <a:pt x="201" y="75"/>
                  <a:pt x="203" y="73"/>
                </a:cubicBezTo>
                <a:cubicBezTo>
                  <a:pt x="203" y="73"/>
                  <a:pt x="203" y="73"/>
                  <a:pt x="203" y="73"/>
                </a:cubicBezTo>
                <a:cubicBezTo>
                  <a:pt x="203" y="73"/>
                  <a:pt x="203" y="73"/>
                  <a:pt x="203" y="73"/>
                </a:cubicBezTo>
                <a:cubicBezTo>
                  <a:pt x="203" y="73"/>
                  <a:pt x="203" y="73"/>
                  <a:pt x="203" y="73"/>
                </a:cubicBezTo>
                <a:cubicBezTo>
                  <a:pt x="203" y="73"/>
                  <a:pt x="203" y="73"/>
                  <a:pt x="203" y="73"/>
                </a:cubicBezTo>
                <a:cubicBezTo>
                  <a:pt x="204" y="72"/>
                  <a:pt x="205" y="72"/>
                  <a:pt x="205" y="72"/>
                </a:cubicBezTo>
                <a:cubicBezTo>
                  <a:pt x="209" y="69"/>
                  <a:pt x="214" y="68"/>
                  <a:pt x="220" y="68"/>
                </a:cubicBezTo>
                <a:cubicBezTo>
                  <a:pt x="226" y="68"/>
                  <a:pt x="231" y="69"/>
                  <a:pt x="234" y="71"/>
                </a:cubicBezTo>
                <a:cubicBezTo>
                  <a:pt x="240" y="74"/>
                  <a:pt x="243" y="78"/>
                  <a:pt x="243" y="85"/>
                </a:cubicBezTo>
                <a:cubicBezTo>
                  <a:pt x="266" y="85"/>
                  <a:pt x="266" y="85"/>
                  <a:pt x="266" y="85"/>
                </a:cubicBezTo>
                <a:cubicBezTo>
                  <a:pt x="266" y="73"/>
                  <a:pt x="261" y="64"/>
                  <a:pt x="253" y="58"/>
                </a:cubicBezTo>
                <a:cubicBezTo>
                  <a:pt x="244" y="51"/>
                  <a:pt x="234" y="48"/>
                  <a:pt x="222" y="48"/>
                </a:cubicBezTo>
                <a:cubicBezTo>
                  <a:pt x="207" y="48"/>
                  <a:pt x="196" y="52"/>
                  <a:pt x="189" y="58"/>
                </a:cubicBezTo>
                <a:cubicBezTo>
                  <a:pt x="184" y="62"/>
                  <a:pt x="181" y="67"/>
                  <a:pt x="179" y="73"/>
                </a:cubicBezTo>
                <a:cubicBezTo>
                  <a:pt x="179" y="73"/>
                  <a:pt x="179" y="73"/>
                  <a:pt x="179" y="73"/>
                </a:cubicBezTo>
                <a:cubicBezTo>
                  <a:pt x="179" y="74"/>
                  <a:pt x="179" y="75"/>
                  <a:pt x="178" y="76"/>
                </a:cubicBezTo>
                <a:cubicBezTo>
                  <a:pt x="176" y="89"/>
                  <a:pt x="167" y="98"/>
                  <a:pt x="153" y="98"/>
                </a:cubicBezTo>
                <a:cubicBezTo>
                  <a:pt x="131" y="98"/>
                  <a:pt x="122" y="79"/>
                  <a:pt x="122" y="60"/>
                </a:cubicBezTo>
                <a:cubicBezTo>
                  <a:pt x="122" y="40"/>
                  <a:pt x="131" y="21"/>
                  <a:pt x="153" y="21"/>
                </a:cubicBezTo>
                <a:cubicBezTo>
                  <a:pt x="166" y="21"/>
                  <a:pt x="176" y="29"/>
                  <a:pt x="178" y="41"/>
                </a:cubicBezTo>
                <a:cubicBezTo>
                  <a:pt x="202" y="41"/>
                  <a:pt x="202" y="41"/>
                  <a:pt x="202" y="41"/>
                </a:cubicBezTo>
                <a:cubicBezTo>
                  <a:pt x="199" y="14"/>
                  <a:pt x="178" y="0"/>
                  <a:pt x="153" y="0"/>
                </a:cubicBezTo>
                <a:cubicBezTo>
                  <a:pt x="119" y="0"/>
                  <a:pt x="99" y="24"/>
                  <a:pt x="97" y="55"/>
                </a:cubicBezTo>
                <a:cubicBezTo>
                  <a:pt x="97" y="2"/>
                  <a:pt x="97" y="2"/>
                  <a:pt x="97" y="2"/>
                </a:cubicBezTo>
                <a:cubicBezTo>
                  <a:pt x="72" y="2"/>
                  <a:pt x="72" y="2"/>
                  <a:pt x="72" y="2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90"/>
                  <a:pt x="66" y="98"/>
                  <a:pt x="48" y="98"/>
                </a:cubicBezTo>
                <a:cubicBezTo>
                  <a:pt x="28" y="98"/>
                  <a:pt x="25" y="86"/>
                  <a:pt x="25" y="73"/>
                </a:cubicBezTo>
                <a:cubicBezTo>
                  <a:pt x="25" y="2"/>
                  <a:pt x="25" y="2"/>
                  <a:pt x="25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104"/>
                  <a:pt x="18" y="119"/>
                  <a:pt x="48" y="119"/>
                </a:cubicBezTo>
                <a:cubicBezTo>
                  <a:pt x="79" y="119"/>
                  <a:pt x="97" y="104"/>
                  <a:pt x="97" y="73"/>
                </a:cubicBezTo>
                <a:cubicBezTo>
                  <a:pt x="97" y="64"/>
                  <a:pt x="97" y="64"/>
                  <a:pt x="97" y="64"/>
                </a:cubicBezTo>
                <a:cubicBezTo>
                  <a:pt x="99" y="95"/>
                  <a:pt x="119" y="119"/>
                  <a:pt x="153" y="119"/>
                </a:cubicBezTo>
                <a:cubicBezTo>
                  <a:pt x="167" y="119"/>
                  <a:pt x="179" y="115"/>
                  <a:pt x="187" y="107"/>
                </a:cubicBezTo>
                <a:cubicBezTo>
                  <a:pt x="188" y="107"/>
                  <a:pt x="189" y="108"/>
                  <a:pt x="189" y="108"/>
                </a:cubicBezTo>
                <a:cubicBezTo>
                  <a:pt x="194" y="111"/>
                  <a:pt x="202" y="114"/>
                  <a:pt x="214" y="117"/>
                </a:cubicBezTo>
                <a:cubicBezTo>
                  <a:pt x="226" y="119"/>
                  <a:pt x="226" y="119"/>
                  <a:pt x="226" y="119"/>
                </a:cubicBezTo>
                <a:cubicBezTo>
                  <a:pt x="234" y="121"/>
                  <a:pt x="239" y="123"/>
                  <a:pt x="242" y="125"/>
                </a:cubicBezTo>
                <a:cubicBezTo>
                  <a:pt x="245" y="127"/>
                  <a:pt x="247" y="130"/>
                  <a:pt x="247" y="133"/>
                </a:cubicBezTo>
                <a:cubicBezTo>
                  <a:pt x="247" y="140"/>
                  <a:pt x="244" y="144"/>
                  <a:pt x="237" y="147"/>
                </a:cubicBezTo>
                <a:cubicBezTo>
                  <a:pt x="233" y="148"/>
                  <a:pt x="229" y="148"/>
                  <a:pt x="223" y="148"/>
                </a:cubicBezTo>
                <a:cubicBezTo>
                  <a:pt x="213" y="148"/>
                  <a:pt x="207" y="146"/>
                  <a:pt x="203" y="141"/>
                </a:cubicBezTo>
                <a:cubicBezTo>
                  <a:pt x="201" y="139"/>
                  <a:pt x="199" y="135"/>
                  <a:pt x="198" y="130"/>
                </a:cubicBezTo>
                <a:cubicBezTo>
                  <a:pt x="176" y="130"/>
                  <a:pt x="176" y="130"/>
                  <a:pt x="176" y="130"/>
                </a:cubicBezTo>
                <a:cubicBezTo>
                  <a:pt x="176" y="142"/>
                  <a:pt x="180" y="151"/>
                  <a:pt x="189" y="158"/>
                </a:cubicBezTo>
                <a:cubicBezTo>
                  <a:pt x="197" y="164"/>
                  <a:pt x="209" y="168"/>
                  <a:pt x="224" y="168"/>
                </a:cubicBezTo>
                <a:cubicBezTo>
                  <a:pt x="239" y="168"/>
                  <a:pt x="250" y="164"/>
                  <a:pt x="258" y="158"/>
                </a:cubicBezTo>
                <a:cubicBezTo>
                  <a:pt x="265" y="151"/>
                  <a:pt x="269" y="143"/>
                  <a:pt x="270" y="134"/>
                </a:cubicBezTo>
                <a:cubicBezTo>
                  <a:pt x="270" y="166"/>
                  <a:pt x="270" y="166"/>
                  <a:pt x="270" y="166"/>
                </a:cubicBezTo>
                <a:cubicBezTo>
                  <a:pt x="295" y="166"/>
                  <a:pt x="295" y="166"/>
                  <a:pt x="295" y="166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343" y="119"/>
                  <a:pt x="343" y="119"/>
                  <a:pt x="343" y="119"/>
                </a:cubicBezTo>
                <a:cubicBezTo>
                  <a:pt x="343" y="99"/>
                  <a:pt x="343" y="99"/>
                  <a:pt x="343" y="99"/>
                </a:cubicBezTo>
                <a:cubicBezTo>
                  <a:pt x="295" y="99"/>
                  <a:pt x="295" y="99"/>
                  <a:pt x="295" y="99"/>
                </a:cubicBezTo>
                <a:cubicBezTo>
                  <a:pt x="295" y="73"/>
                  <a:pt x="295" y="73"/>
                  <a:pt x="295" y="73"/>
                </a:cubicBezTo>
                <a:lnTo>
                  <a:pt x="350" y="7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6" r:id="rId2"/>
    <p:sldLayoutId id="2147483933" r:id="rId3"/>
    <p:sldLayoutId id="2147484018" r:id="rId4"/>
    <p:sldLayoutId id="2147483934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3939" r:id="rId12"/>
    <p:sldLayoutId id="2147483940" r:id="rId13"/>
    <p:sldLayoutId id="2147483941" r:id="rId14"/>
    <p:sldLayoutId id="2147483950" r:id="rId15"/>
    <p:sldLayoutId id="2147483942" r:id="rId16"/>
    <p:sldLayoutId id="2147483943" r:id="rId17"/>
    <p:sldLayoutId id="2147483944" r:id="rId18"/>
    <p:sldLayoutId id="2147483945" r:id="rId19"/>
    <p:sldLayoutId id="2147483946" r:id="rId20"/>
    <p:sldLayoutId id="2147483947" r:id="rId21"/>
    <p:sldLayoutId id="2147483948" r:id="rId22"/>
    <p:sldLayoutId id="2147483949" r:id="rId23"/>
  </p:sldLayoutIdLst>
  <p:transition>
    <p:fade/>
  </p:transition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tx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lang="en-US" sz="1800" b="0" kern="1200" dirty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Slide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41"/>
          <p:cNvPicPr>
            <a:picLocks noChangeAspect="1" noChangeArrowheads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ABFDB59-4B59-A244-8E42-9BA5F45BAEEB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1867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31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2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4033" r:id="rId15"/>
    <p:sldLayoutId id="2147484034" r:id="rId16"/>
    <p:sldLayoutId id="2147484035" r:id="rId17"/>
    <p:sldLayoutId id="2147484036" r:id="rId18"/>
  </p:sldLayoutIdLst>
  <p:transition>
    <p:fade/>
  </p:transition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invGray">
          <a:xfrm>
            <a:off x="0" y="4687560"/>
            <a:ext cx="9144000" cy="455940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>
              <a:lnSpc>
                <a:spcPct val="90000"/>
              </a:lnSpc>
            </a:pPr>
            <a:endParaRPr lang="en-US" sz="1600" b="1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Slide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133856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bullet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41"/>
          <p:cNvPicPr>
            <a:picLocks noChangeAspect="1" noChangeArrowheads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F03A5FF-D169-C849-9099-94181363648A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3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42" r:id="rId2"/>
    <p:sldLayoutId id="2147484038" r:id="rId3"/>
    <p:sldLayoutId id="2147484039" r:id="rId4"/>
    <p:sldLayoutId id="2147484040" r:id="rId5"/>
    <p:sldLayoutId id="2147484041" r:id="rId6"/>
    <p:sldLayoutId id="2147484043" r:id="rId7"/>
    <p:sldLayoutId id="2147484044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4045" r:id="rId15"/>
    <p:sldLayoutId id="2147484046" r:id="rId16"/>
    <p:sldLayoutId id="2147484047" r:id="rId17"/>
    <p:sldLayoutId id="2147484048" r:id="rId18"/>
  </p:sldLayoutIdLst>
  <p:transition>
    <p:fade/>
  </p:transition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tx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tx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lang="en-US" sz="1800" b="0" kern="1200" dirty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ECE7-A49B-1B40-AE9D-FAF05BEE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38"/>
            <a:ext cx="8080375" cy="4108158"/>
          </a:xfrm>
        </p:spPr>
        <p:txBody>
          <a:bodyPr anchor="ctr">
            <a:noAutofit/>
          </a:bodyPr>
          <a:lstStyle/>
          <a:p>
            <a:pPr algn="ctr"/>
            <a:r>
              <a:rPr lang="en-US" dirty="0"/>
              <a:t>Integrating OMIM Mendelian database to SPOKE</a:t>
            </a:r>
            <a:br>
              <a:rPr lang="en-US" dirty="0"/>
            </a:br>
            <a:br>
              <a:rPr lang="en-US" dirty="0"/>
            </a:br>
            <a:r>
              <a:rPr lang="en-US" sz="2000" dirty="0" err="1"/>
              <a:t>Xiaoming</a:t>
            </a:r>
            <a:r>
              <a:rPr lang="en-US" sz="2000" dirty="0"/>
              <a:t> (Sherman) Jia, MD MEng</a:t>
            </a:r>
            <a:br>
              <a:rPr lang="en-US" sz="2000" dirty="0"/>
            </a:br>
            <a:r>
              <a:rPr lang="en-US" sz="2000" dirty="0"/>
              <a:t>Baranzini Lab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764A7-C3FC-874A-B0C9-1E33A1A9D8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8965EF-A834-F74C-9E90-91A5F881B46C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4D5BF-C655-CB47-BFEE-6A4A1918E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12140-28F9-7E4B-93A4-A7C69C46A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2374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5401A-2352-B749-B245-B9DD3111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38"/>
            <a:ext cx="8080375" cy="467757"/>
          </a:xfrm>
        </p:spPr>
        <p:txBody>
          <a:bodyPr/>
          <a:lstStyle/>
          <a:p>
            <a:r>
              <a:rPr lang="en-US" dirty="0"/>
              <a:t>Data sources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6A98C-7B06-994E-9B96-B73F63558A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707AD99-1389-4742-9503-A5D01AE8E273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BB967-5573-3447-922A-A0879604F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93A36-56E8-F949-9918-62BEE7C6C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D35FDF-509A-F542-B7C0-1BEE36480088}"/>
              </a:ext>
            </a:extLst>
          </p:cNvPr>
          <p:cNvSpPr txBox="1"/>
          <p:nvPr/>
        </p:nvSpPr>
        <p:spPr bwMode="auto">
          <a:xfrm>
            <a:off x="1390699" y="1040211"/>
            <a:ext cx="2632841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/>
              <a:t>OMIM</a:t>
            </a:r>
          </a:p>
          <a:p>
            <a:pPr algn="ctr"/>
            <a:r>
              <a:rPr lang="en-US" sz="1400" dirty="0"/>
              <a:t>Gene-disease relationships</a:t>
            </a:r>
            <a:endParaRPr lang="en-US" sz="1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1451C-5245-D648-95FC-EE144F4C3D9F}"/>
              </a:ext>
            </a:extLst>
          </p:cNvPr>
          <p:cNvSpPr txBox="1"/>
          <p:nvPr/>
        </p:nvSpPr>
        <p:spPr bwMode="auto">
          <a:xfrm>
            <a:off x="801450" y="2032454"/>
            <a:ext cx="3804306" cy="95410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/>
              <a:t>Processed OMIM</a:t>
            </a:r>
          </a:p>
          <a:p>
            <a:pPr algn="ctr"/>
            <a:r>
              <a:rPr lang="en-US" sz="1400" dirty="0"/>
              <a:t>Extract relationships with </a:t>
            </a:r>
            <a:r>
              <a:rPr lang="en-US" sz="1400" b="1" dirty="0"/>
              <a:t>highest level of evidence </a:t>
            </a:r>
            <a:r>
              <a:rPr lang="en-US" sz="1400" dirty="0"/>
              <a:t>(phenotype mapping key = 3), </a:t>
            </a:r>
            <a:r>
              <a:rPr lang="en-US" sz="1400" b="1" dirty="0"/>
              <a:t>inheritance patter </a:t>
            </a:r>
            <a:r>
              <a:rPr lang="en-US" sz="1400" dirty="0"/>
              <a:t>(Mendelian or other), and </a:t>
            </a:r>
            <a:r>
              <a:rPr lang="en-US" sz="1400" b="1" dirty="0"/>
              <a:t>modifiers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8CB6AA-60A1-BB4C-A2EB-BDA64E75B8F0}"/>
              </a:ext>
            </a:extLst>
          </p:cNvPr>
          <p:cNvSpPr/>
          <p:nvPr/>
        </p:nvSpPr>
        <p:spPr>
          <a:xfrm>
            <a:off x="3508596" y="3810914"/>
            <a:ext cx="2595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Integrate </a:t>
            </a:r>
            <a:r>
              <a:rPr lang="en-US" b="1" dirty="0"/>
              <a:t>GENE-DOID mappings </a:t>
            </a:r>
            <a:r>
              <a:rPr lang="en-US" dirty="0"/>
              <a:t>into SPOKE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B81F19-9CEA-C942-8B65-2534F4DB9480}"/>
              </a:ext>
            </a:extLst>
          </p:cNvPr>
          <p:cNvSpPr/>
          <p:nvPr/>
        </p:nvSpPr>
        <p:spPr>
          <a:xfrm>
            <a:off x="5799250" y="978655"/>
            <a:ext cx="1868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Disease ontology</a:t>
            </a:r>
          </a:p>
          <a:p>
            <a:pPr algn="ctr"/>
            <a:r>
              <a:rPr lang="en-US" sz="1400" dirty="0"/>
              <a:t>Disease characteristics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3FA5FB0-5E35-984B-932D-B548F090B89E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2703603" y="1563431"/>
            <a:ext cx="3517" cy="469023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668A349A-1233-0A4E-A715-56AB246210F0}"/>
              </a:ext>
            </a:extLst>
          </p:cNvPr>
          <p:cNvSpPr/>
          <p:nvPr/>
        </p:nvSpPr>
        <p:spPr>
          <a:xfrm>
            <a:off x="5191165" y="2032454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Processed Disease ontology</a:t>
            </a:r>
          </a:p>
          <a:p>
            <a:pPr algn="ctr"/>
            <a:r>
              <a:rPr lang="en-US" sz="1400" dirty="0"/>
              <a:t>Extract </a:t>
            </a:r>
            <a:r>
              <a:rPr lang="en-US" sz="1400" b="1" dirty="0"/>
              <a:t>OMIM ID to DOID mappings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B7E77D1-A9A3-E842-8A98-1ACAFD05BA42}"/>
              </a:ext>
            </a:extLst>
          </p:cNvPr>
          <p:cNvCxnSpPr>
            <a:cxnSpLocks/>
            <a:stCxn id="14" idx="2"/>
            <a:endCxn id="23" idx="0"/>
          </p:cNvCxnSpPr>
          <p:nvPr/>
        </p:nvCxnSpPr>
        <p:spPr>
          <a:xfrm flipH="1">
            <a:off x="6733415" y="1563430"/>
            <a:ext cx="1" cy="469024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FDEA6919-1F1E-D34F-9DFD-FB276B27A03B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16200000" flipH="1">
            <a:off x="3342909" y="2347255"/>
            <a:ext cx="824353" cy="2102964"/>
          </a:xfrm>
          <a:prstGeom prst="bentConnector3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19747CA3-9459-6546-9515-AF4B1171E785}"/>
              </a:ext>
            </a:extLst>
          </p:cNvPr>
          <p:cNvCxnSpPr>
            <a:cxnSpLocks/>
            <a:stCxn id="23" idx="2"/>
            <a:endCxn id="10" idx="0"/>
          </p:cNvCxnSpPr>
          <p:nvPr/>
        </p:nvCxnSpPr>
        <p:spPr>
          <a:xfrm rot="5400000">
            <a:off x="5357814" y="2435313"/>
            <a:ext cx="824354" cy="1926848"/>
          </a:xfrm>
          <a:prstGeom prst="bentConnector3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303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A259-1656-AD4A-A0E8-E3BA572A3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38"/>
            <a:ext cx="8080375" cy="467757"/>
          </a:xfrm>
        </p:spPr>
        <p:txBody>
          <a:bodyPr/>
          <a:lstStyle/>
          <a:p>
            <a:r>
              <a:rPr lang="en-US" dirty="0"/>
              <a:t>OMIM raw data requires some text parsing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4E10E-3098-0E44-BC17-3FB7BDB6AD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878F3E-312C-0149-B6C7-2A8520FA6FB8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5D44-6C20-2F4A-AA59-F3E170F43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5FD9A-A0EF-B74F-87FF-BFD9D7053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E55D305-1A94-8548-816B-E4A7AF8A7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38054"/>
              </p:ext>
            </p:extLst>
          </p:nvPr>
        </p:nvGraphicFramePr>
        <p:xfrm>
          <a:off x="395135" y="1298438"/>
          <a:ext cx="8196008" cy="3046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">
                  <a:extLst>
                    <a:ext uri="{9D8B030D-6E8A-4147-A177-3AD203B41FA5}">
                      <a16:colId xmlns:a16="http://schemas.microsoft.com/office/drawing/2014/main" val="3228996123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3884852692"/>
                    </a:ext>
                  </a:extLst>
                </a:gridCol>
                <a:gridCol w="1465263">
                  <a:extLst>
                    <a:ext uri="{9D8B030D-6E8A-4147-A177-3AD203B41FA5}">
                      <a16:colId xmlns:a16="http://schemas.microsoft.com/office/drawing/2014/main" val="761410592"/>
                    </a:ext>
                  </a:extLst>
                </a:gridCol>
                <a:gridCol w="4982272">
                  <a:extLst>
                    <a:ext uri="{9D8B030D-6E8A-4147-A177-3AD203B41FA5}">
                      <a16:colId xmlns:a16="http://schemas.microsoft.com/office/drawing/2014/main" val="537825667"/>
                    </a:ext>
                  </a:extLst>
                </a:gridCol>
              </a:tblGrid>
              <a:tr h="2973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aramond" panose="02020404030301010803" pitchFamily="18" charset="0"/>
                        </a:rPr>
                        <a:t>Gene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aramond" panose="02020404030301010803" pitchFamily="18" charset="0"/>
                        </a:rPr>
                        <a:t>ENTREZ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aramond" panose="02020404030301010803" pitchFamily="18" charset="0"/>
                        </a:rPr>
                        <a:t>ENSEMBL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Garamond" panose="02020404030301010803" pitchFamily="18" charset="0"/>
                        </a:rPr>
                        <a:t>Disease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022078"/>
                  </a:ext>
                </a:extLst>
              </a:tr>
              <a:tr h="4068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CAMTA1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23261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ENSG00000171735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Cerebellar ataxia,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nonprogressive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,  with mental retardation,  614756 (3),  Autosomal dominant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837010"/>
                  </a:ext>
                </a:extLst>
              </a:tr>
              <a:tr h="4068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PARK7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ENSG00000116288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Parkinson disease 7,  autosomal recessive early-onset,  606324 (3),  Autosomal recessive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9034106"/>
                  </a:ext>
                </a:extLst>
              </a:tr>
              <a:tr h="803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GABRD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ENSG00000187730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{Epilepsy,  generalized,  with febrile seizures plus,  type 5,  susceptibility to},  613060 (3),  Autosomal dominant; {Epilepsy,  idiopathic generalized,  10},  613060 (3),  Autosomal dominant; {Epilepsy,  juvenile myoclonic,  susceptibility to},  613060 (3),  Autosomal dominant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7270581"/>
                  </a:ext>
                </a:extLst>
              </a:tr>
              <a:tr h="723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KIF1B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23095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ENSG00000054523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?Charcot-Marie-Tooth disease,  type 2A1,  118210 (3),  Autosomal dominant; {Neuroblastoma,  susceptibility to,  1},  256700 (3),  Autosomal dominant,  Isolated cases; Pheochromocytoma,  171300 (3),  Autosomal dominant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9657293"/>
                  </a:ext>
                </a:extLst>
              </a:tr>
              <a:tr h="4086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CTRC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ENSG00000162438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{Pancreatitis,  chronic,  susceptibility to},  167800 (3),  Autosomal dominant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7245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4092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D519-4343-8E4E-A003-E365C673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38"/>
            <a:ext cx="8080375" cy="414152"/>
          </a:xfrm>
        </p:spPr>
        <p:txBody>
          <a:bodyPr/>
          <a:lstStyle/>
          <a:p>
            <a:r>
              <a:rPr lang="en-US" sz="2400" dirty="0"/>
              <a:t>Disease-gene relationships from OMIM: keep bolded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6588F-CED0-B144-AFFB-ACB4B11DA90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C4B8FED-1EAF-B54E-B5E0-7BFAA75C1E02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23CE-9DEB-CD43-AA69-D7D3B98DF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26D1A-A5E3-C840-BB52-D87DFCC08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17D30E5-D843-C542-B082-6DFB32D3F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480349"/>
              </p:ext>
            </p:extLst>
          </p:nvPr>
        </p:nvGraphicFramePr>
        <p:xfrm>
          <a:off x="5856695" y="1146042"/>
          <a:ext cx="2600083" cy="3282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978">
                  <a:extLst>
                    <a:ext uri="{9D8B030D-6E8A-4147-A177-3AD203B41FA5}">
                      <a16:colId xmlns:a16="http://schemas.microsoft.com/office/drawing/2014/main" val="3884852692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761410592"/>
                    </a:ext>
                  </a:extLst>
                </a:gridCol>
              </a:tblGrid>
              <a:tr h="41236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aramond" panose="02020404030301010803" pitchFamily="18" charset="0"/>
                        </a:rPr>
                        <a:t>Inheritance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aramond" panose="02020404030301010803" pitchFamily="18" charset="0"/>
                        </a:rPr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022078"/>
                  </a:ext>
                </a:extLst>
              </a:tr>
              <a:tr h="2228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Autosomal recessive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8837010"/>
                  </a:ext>
                </a:extLst>
              </a:tr>
              <a:tr h="2228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Autosomal dominant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7270581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unknown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9657293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X-linked recessive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8270919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X-linked dominant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385108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Multifactorial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9038525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X-linked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6639538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Mitochondrial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1429934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Isolated cases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0057636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Somatic mutation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299204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Digenic recessive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8513242"/>
                  </a:ext>
                </a:extLst>
              </a:tr>
              <a:tr h="2228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Somatic mosaicism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658813"/>
                  </a:ext>
                </a:extLst>
              </a:tr>
              <a:tr h="22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Y-linked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229031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FA4016-B4EB-D84C-888B-389657E17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782396"/>
              </p:ext>
            </p:extLst>
          </p:nvPr>
        </p:nvGraphicFramePr>
        <p:xfrm>
          <a:off x="395135" y="1146042"/>
          <a:ext cx="5166835" cy="2967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270">
                  <a:extLst>
                    <a:ext uri="{9D8B030D-6E8A-4147-A177-3AD203B41FA5}">
                      <a16:colId xmlns:a16="http://schemas.microsoft.com/office/drawing/2014/main" val="3228996123"/>
                    </a:ext>
                  </a:extLst>
                </a:gridCol>
                <a:gridCol w="3267352">
                  <a:extLst>
                    <a:ext uri="{9D8B030D-6E8A-4147-A177-3AD203B41FA5}">
                      <a16:colId xmlns:a16="http://schemas.microsoft.com/office/drawing/2014/main" val="3884852692"/>
                    </a:ext>
                  </a:extLst>
                </a:gridCol>
                <a:gridCol w="783213">
                  <a:extLst>
                    <a:ext uri="{9D8B030D-6E8A-4147-A177-3AD203B41FA5}">
                      <a16:colId xmlns:a16="http://schemas.microsoft.com/office/drawing/2014/main" val="761410592"/>
                    </a:ext>
                  </a:extLst>
                </a:gridCol>
              </a:tblGrid>
              <a:tr h="38018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aramond" panose="02020404030301010803" pitchFamily="18" charset="0"/>
                        </a:rPr>
                        <a:t>Mapping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aramond" panose="02020404030301010803" pitchFamily="18" charset="0"/>
                        </a:rPr>
                        <a:t>Level of evidence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aramond" panose="02020404030301010803" pitchFamily="18" charset="0"/>
                        </a:rPr>
                        <a:t>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022078"/>
                  </a:ext>
                </a:extLst>
              </a:tr>
              <a:tr h="6833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Disorder is placed on the map based on its association with a gene,  but the underlying defect is not known.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837010"/>
                  </a:ext>
                </a:extLst>
              </a:tr>
              <a:tr h="41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Disorder has been placed on the map by linkage; no mutation has been found.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7270581"/>
                  </a:ext>
                </a:extLst>
              </a:tr>
              <a:tr h="548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The molecular basis for the disorder is known; a mutation has been found in the gene.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9657293"/>
                  </a:ext>
                </a:extLst>
              </a:tr>
              <a:tr h="6833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 contiguous gene deletion or duplication syndrome,  multiple genes are deleted or duplicated causing the phenotype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8270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9213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B9E6-E136-D747-B6CA-5C358ECD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38"/>
            <a:ext cx="8080375" cy="467757"/>
          </a:xfrm>
        </p:spPr>
        <p:txBody>
          <a:bodyPr/>
          <a:lstStyle/>
          <a:p>
            <a:r>
              <a:rPr lang="en-US" dirty="0"/>
              <a:t>Edits to raw OMIM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C79ED-DC6F-174C-9D20-8B61B8ADBC8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EA7F264-EE3A-B842-A93F-AB2E73C136D2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91716-B5FC-DB4A-BCE3-9DD435CF9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0233D-28FE-BB46-85F9-21910C7DE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F6CA0-B6AA-A54A-A1A8-D4C2885E2D6B}"/>
              </a:ext>
            </a:extLst>
          </p:cNvPr>
          <p:cNvSpPr txBox="1"/>
          <p:nvPr/>
        </p:nvSpPr>
        <p:spPr bwMode="auto">
          <a:xfrm>
            <a:off x="457200" y="789095"/>
            <a:ext cx="8184258" cy="38811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Encode modifiers </a:t>
            </a:r>
            <a:r>
              <a:rPr lang="en-US" dirty="0"/>
              <a:t>if disease name contains: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“susceptibility for” (299)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“modifier of” (27)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“protection against” (30)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“resistance to” (25)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“reduced risk of” (6)</a:t>
            </a:r>
          </a:p>
          <a:p>
            <a:pPr lvl="1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Add to inheritance patterns </a:t>
            </a:r>
            <a:r>
              <a:rPr lang="en-US" dirty="0"/>
              <a:t>if disease name contains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“somatic” or “somatic mosaic” (212)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“digenic” (19)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“autosomal recessive” (19)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“autosomal dominant” (15)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“X-linked” (9)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“Y-linked” (1)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7216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14E64-0ABA-FB46-98D6-0321A2C8C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38"/>
            <a:ext cx="8080375" cy="467757"/>
          </a:xfrm>
        </p:spPr>
        <p:txBody>
          <a:bodyPr/>
          <a:lstStyle/>
          <a:p>
            <a:r>
              <a:rPr lang="en-US" dirty="0"/>
              <a:t>Formatted OMIM data (ready for integration)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C6251-03B9-5E4E-B136-78C1821B1F5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27B640-E99D-4F47-8BD5-BF32A3D69CD6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67BDA-CA29-0847-841C-607647E47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33577-56FA-6942-947C-64594D07C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76D551D-9C8B-D84F-83A9-5CB194499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128766"/>
              </p:ext>
            </p:extLst>
          </p:nvPr>
        </p:nvGraphicFramePr>
        <p:xfrm>
          <a:off x="272105" y="892439"/>
          <a:ext cx="8580065" cy="320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506">
                  <a:extLst>
                    <a:ext uri="{9D8B030D-6E8A-4147-A177-3AD203B41FA5}">
                      <a16:colId xmlns:a16="http://schemas.microsoft.com/office/drawing/2014/main" val="4224574367"/>
                    </a:ext>
                  </a:extLst>
                </a:gridCol>
                <a:gridCol w="713535">
                  <a:extLst>
                    <a:ext uri="{9D8B030D-6E8A-4147-A177-3AD203B41FA5}">
                      <a16:colId xmlns:a16="http://schemas.microsoft.com/office/drawing/2014/main" val="2731920106"/>
                    </a:ext>
                  </a:extLst>
                </a:gridCol>
                <a:gridCol w="669759">
                  <a:extLst>
                    <a:ext uri="{9D8B030D-6E8A-4147-A177-3AD203B41FA5}">
                      <a16:colId xmlns:a16="http://schemas.microsoft.com/office/drawing/2014/main" val="109832279"/>
                    </a:ext>
                  </a:extLst>
                </a:gridCol>
                <a:gridCol w="1341435">
                  <a:extLst>
                    <a:ext uri="{9D8B030D-6E8A-4147-A177-3AD203B41FA5}">
                      <a16:colId xmlns:a16="http://schemas.microsoft.com/office/drawing/2014/main" val="169740542"/>
                    </a:ext>
                  </a:extLst>
                </a:gridCol>
                <a:gridCol w="1355389">
                  <a:extLst>
                    <a:ext uri="{9D8B030D-6E8A-4147-A177-3AD203B41FA5}">
                      <a16:colId xmlns:a16="http://schemas.microsoft.com/office/drawing/2014/main" val="4250954405"/>
                    </a:ext>
                  </a:extLst>
                </a:gridCol>
                <a:gridCol w="3508441">
                  <a:extLst>
                    <a:ext uri="{9D8B030D-6E8A-4147-A177-3AD203B41FA5}">
                      <a16:colId xmlns:a16="http://schemas.microsoft.com/office/drawing/2014/main" val="3091403921"/>
                    </a:ext>
                  </a:extLst>
                </a:gridCol>
              </a:tblGrid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Garamond" panose="02020404030301010803" pitchFamily="18" charset="0"/>
                        </a:rPr>
                        <a:t>GENE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OMIM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DOID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INHERITANCE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MODIFIER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DISEASE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5234470"/>
                  </a:ext>
                </a:extLst>
              </a:tr>
              <a:tr h="482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AGRN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Garamond" panose="02020404030301010803" pitchFamily="18" charset="0"/>
                        </a:rPr>
                        <a:t>615120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110657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Myasthenic syndrome, congenital, 8, with pre- and postsynaptic defects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2992666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B3GALT6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615349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50802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Ehlers-Danlos syndrome, spondylodysplastic type,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2567876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DVL1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616331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60765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Robinow syndrome, autosomal dominant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3307723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TMEM240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607454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50972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Garamond" panose="02020404030301010803" pitchFamily="18" charset="0"/>
                        </a:rPr>
                        <a:t>AD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Spinocerebellar ataxia 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9239881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GNB1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613065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9952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SOMATIC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Leukemia, acute lymphoblastic, somatic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8755596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GNB1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616973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70072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Mental retardation, autosomal dominant 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0776561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SKI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182212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2340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Shprintzen-Goldberg syndrome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7600680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CEP104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616781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110994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Joubert syndrome 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189732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Garamond" panose="02020404030301010803" pitchFamily="18" charset="0"/>
                        </a:rPr>
                        <a:t>NPHP4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606966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111115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Garamond" panose="02020404030301010803" pitchFamily="18" charset="0"/>
                        </a:rPr>
                        <a:t>Nephronophthisis 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2037034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MTHFR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188050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SUSCEPTIBILITY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Thromboembolism, susceptibility 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7377028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ALPL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146300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110913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AD,AR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Hypophosphatasia, adult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593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D801F4F-1557-D641-BA95-61BEC67400F1}"/>
              </a:ext>
            </a:extLst>
          </p:cNvPr>
          <p:cNvSpPr txBox="1"/>
          <p:nvPr/>
        </p:nvSpPr>
        <p:spPr bwMode="auto">
          <a:xfrm>
            <a:off x="272105" y="4247745"/>
            <a:ext cx="4824078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Total: 3,858 mappable gene-disease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3900186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9BF4-8661-2848-A9BA-949E063D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38"/>
            <a:ext cx="8080375" cy="467757"/>
          </a:xfrm>
        </p:spPr>
        <p:txBody>
          <a:bodyPr/>
          <a:lstStyle/>
          <a:p>
            <a:r>
              <a:rPr lang="en-US" b="1" dirty="0"/>
              <a:t>Recommended filtering after integration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DF138-9B3E-D148-B821-527370BD654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707AD99-1389-4742-9503-A5D01AE8E273}" type="datetime1">
              <a:rPr lang="en-US" smtClean="0"/>
              <a:t>1/18/19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138D3-95FA-4F44-AFC4-C38995528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Genetics and SPOKE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4655A-1A24-6149-98D5-7848460C4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CC8D0D-EAEC-449D-9161-023DFF90F2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FDBB8-8EC2-8A4D-9BAB-2B54B4A6D4B9}"/>
              </a:ext>
            </a:extLst>
          </p:cNvPr>
          <p:cNvSpPr txBox="1"/>
          <p:nvPr/>
        </p:nvSpPr>
        <p:spPr bwMode="auto">
          <a:xfrm>
            <a:off x="457200" y="884569"/>
            <a:ext cx="8184258" cy="378567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High-confidence Mendelian relationships (3,220):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/>
              <a:t>Keep Mendelian inheritance</a:t>
            </a:r>
            <a:r>
              <a:rPr lang="en-US" sz="1400" dirty="0"/>
              <a:t>: autosomal dominant (</a:t>
            </a:r>
            <a:r>
              <a:rPr lang="en-US" sz="1400" b="1" dirty="0"/>
              <a:t>AD</a:t>
            </a:r>
            <a:r>
              <a:rPr lang="en-US" sz="1400" dirty="0"/>
              <a:t>), autosomal recessive (</a:t>
            </a:r>
            <a:r>
              <a:rPr lang="en-US" sz="1400" b="1" dirty="0"/>
              <a:t>AR</a:t>
            </a:r>
            <a:r>
              <a:rPr lang="en-US" sz="1400" dirty="0"/>
              <a:t>), X-linked dominant (</a:t>
            </a:r>
            <a:r>
              <a:rPr lang="en-US" sz="1400" b="1" dirty="0"/>
              <a:t>XLD</a:t>
            </a:r>
            <a:r>
              <a:rPr lang="en-US" sz="1400" dirty="0"/>
              <a:t>), X-linked recessive (</a:t>
            </a:r>
            <a:r>
              <a:rPr lang="en-US" sz="1400" b="1" dirty="0"/>
              <a:t>XLR</a:t>
            </a:r>
            <a:r>
              <a:rPr lang="en-US" sz="1400" dirty="0"/>
              <a:t>), X-linked (</a:t>
            </a:r>
            <a:r>
              <a:rPr lang="en-US" sz="1400" b="1" dirty="0"/>
              <a:t>XL</a:t>
            </a:r>
            <a:r>
              <a:rPr lang="en-US" sz="1400" dirty="0"/>
              <a:t>), Mitochondrial (</a:t>
            </a:r>
            <a:r>
              <a:rPr lang="en-US" sz="1400" b="1" dirty="0"/>
              <a:t>MT</a:t>
            </a:r>
            <a:r>
              <a:rPr lang="en-US" sz="1400" dirty="0"/>
              <a:t>), Digenic recessive (</a:t>
            </a:r>
            <a:r>
              <a:rPr lang="en-US" sz="1400" b="1" dirty="0"/>
              <a:t>DR</a:t>
            </a:r>
            <a:r>
              <a:rPr lang="en-US" sz="1400" dirty="0"/>
              <a:t>), or Y-linked (</a:t>
            </a:r>
            <a:r>
              <a:rPr lang="en-US" sz="1400" b="1" dirty="0"/>
              <a:t>YL</a:t>
            </a:r>
            <a:r>
              <a:rPr lang="en-US" sz="1400" dirty="0"/>
              <a:t>). May include </a:t>
            </a:r>
            <a:r>
              <a:rPr lang="en-US" sz="1400" b="1" dirty="0"/>
              <a:t>Mendelian AND SOMATIC </a:t>
            </a:r>
            <a:r>
              <a:rPr lang="en-US" sz="1400" dirty="0"/>
              <a:t>(hereditary cancer syndromes).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/>
              <a:t>Exclude relationships with modifiers </a:t>
            </a:r>
            <a:r>
              <a:rPr lang="en-US" sz="1400" dirty="0"/>
              <a:t>(i.e. susceptibility = “-”)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Moderate-confidence Mendelian relationships (137):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Mendelian relationships that have </a:t>
            </a:r>
            <a:r>
              <a:rPr lang="en-US" sz="1400" b="1" dirty="0"/>
              <a:t>modifiers</a:t>
            </a:r>
            <a:r>
              <a:rPr lang="en-US" sz="1400" dirty="0"/>
              <a:t>: susceptibility for (</a:t>
            </a:r>
            <a:r>
              <a:rPr lang="en-US" sz="1400" b="1" dirty="0"/>
              <a:t>SUSCEPTIBILITY</a:t>
            </a:r>
            <a:r>
              <a:rPr lang="en-US" sz="1400" dirty="0"/>
              <a:t>), modifier of (</a:t>
            </a:r>
            <a:r>
              <a:rPr lang="en-US" sz="1400" b="1" dirty="0"/>
              <a:t>MODIFIES</a:t>
            </a:r>
            <a:r>
              <a:rPr lang="en-US" sz="1400" dirty="0"/>
              <a:t>), protection against (</a:t>
            </a:r>
            <a:r>
              <a:rPr lang="en-US" sz="1400" b="1" dirty="0"/>
              <a:t>PROTECTIVE</a:t>
            </a:r>
            <a:r>
              <a:rPr lang="en-US" sz="1400" dirty="0"/>
              <a:t>), resistance to (</a:t>
            </a:r>
            <a:r>
              <a:rPr lang="en-US" sz="1400" b="1" dirty="0"/>
              <a:t>RESISTANCE</a:t>
            </a:r>
            <a:r>
              <a:rPr lang="en-US" sz="1400" dirty="0"/>
              <a:t>), reduced risk of (</a:t>
            </a:r>
            <a:r>
              <a:rPr lang="en-US" sz="1400" b="1" dirty="0"/>
              <a:t>REDUCED</a:t>
            </a:r>
            <a:r>
              <a:rPr lang="en-US" sz="1400" dirty="0"/>
              <a:t>).</a:t>
            </a:r>
          </a:p>
          <a:p>
            <a:pPr lvl="1"/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Low-confidence relationships (335):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Relationships that</a:t>
            </a:r>
            <a:r>
              <a:rPr lang="en-US" sz="1400" b="1" dirty="0"/>
              <a:t> don’t have a Mendelian inheritance</a:t>
            </a:r>
            <a:r>
              <a:rPr lang="en-US" sz="1400" dirty="0"/>
              <a:t> (i.e. inheritance = “-”)</a:t>
            </a:r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Somatic (166):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/>
              <a:t>Inheritance = “SOMATIC”</a:t>
            </a:r>
            <a:r>
              <a:rPr lang="en-US" sz="1400" dirty="0"/>
              <a:t> (i.e. not Mendelian and not unknown)</a:t>
            </a:r>
            <a:endParaRPr lang="en-US" sz="1400" b="1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068824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UCSF PPT Templat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UCSF PPT Template-Blue Bar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Coalesse Palette">
      <a:dk1>
        <a:sysClr val="windowText" lastClr="000000"/>
      </a:dk1>
      <a:lt1>
        <a:sysClr val="window" lastClr="FFFFFF"/>
      </a:lt1>
      <a:dk2>
        <a:srgbClr val="342B2A"/>
      </a:dk2>
      <a:lt2>
        <a:srgbClr val="DAD6CB"/>
      </a:lt2>
      <a:accent1>
        <a:srgbClr val="E55302"/>
      </a:accent1>
      <a:accent2>
        <a:srgbClr val="5F3032"/>
      </a:accent2>
      <a:accent3>
        <a:srgbClr val="005774"/>
      </a:accent3>
      <a:accent4>
        <a:srgbClr val="9BA03C"/>
      </a:accent4>
      <a:accent5>
        <a:srgbClr val="34AA71"/>
      </a:accent5>
      <a:accent6>
        <a:srgbClr val="F3BD48"/>
      </a:accent6>
      <a:hlink>
        <a:srgbClr val="34AA71"/>
      </a:hlink>
      <a:folHlink>
        <a:srgbClr val="8C8C8C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Coalesse Palette">
      <a:dk1>
        <a:sysClr val="windowText" lastClr="000000"/>
      </a:dk1>
      <a:lt1>
        <a:sysClr val="window" lastClr="FFFFFF"/>
      </a:lt1>
      <a:dk2>
        <a:srgbClr val="342B2A"/>
      </a:dk2>
      <a:lt2>
        <a:srgbClr val="DAD6CB"/>
      </a:lt2>
      <a:accent1>
        <a:srgbClr val="E55302"/>
      </a:accent1>
      <a:accent2>
        <a:srgbClr val="5F3032"/>
      </a:accent2>
      <a:accent3>
        <a:srgbClr val="005774"/>
      </a:accent3>
      <a:accent4>
        <a:srgbClr val="9BA03C"/>
      </a:accent4>
      <a:accent5>
        <a:srgbClr val="34AA71"/>
      </a:accent5>
      <a:accent6>
        <a:srgbClr val="F3BD48"/>
      </a:accent6>
      <a:hlink>
        <a:srgbClr val="34AA71"/>
      </a:hlink>
      <a:folHlink>
        <a:srgbClr val="8C8C8C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BFD5D484ED57438231C5F4848B6EC7" ma:contentTypeVersion="0" ma:contentTypeDescription="Create a new document." ma:contentTypeScope="" ma:versionID="48808eaeca51724a2208bf879789785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8DB2A-A2BB-49B9-B517-04CB45F2482A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5686649-89C0-47C3-BB59-3DECE68F34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A51949-CE2D-4D1D-81B7-CD96A13119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UCSF PPT Template</Template>
  <TotalTime>33837</TotalTime>
  <Words>764</Words>
  <Application>Microsoft Macintosh PowerPoint</Application>
  <PresentationFormat>On-screen Show (16:9)</PresentationFormat>
  <Paragraphs>203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Garamond</vt:lpstr>
      <vt:lpstr>Wingdings</vt:lpstr>
      <vt:lpstr>UCSF PPT Template</vt:lpstr>
      <vt:lpstr>UCSF PPT Template-Blue</vt:lpstr>
      <vt:lpstr>UCSF PPT Template-Blue Bar</vt:lpstr>
      <vt:lpstr>Integrating OMIM Mendelian database to SPOKE  Xiaoming (Sherman) Jia, MD MEng Baranzini Lab</vt:lpstr>
      <vt:lpstr>Data sources</vt:lpstr>
      <vt:lpstr>OMIM raw data requires some text parsing</vt:lpstr>
      <vt:lpstr>Disease-gene relationships from OMIM: keep bolded</vt:lpstr>
      <vt:lpstr>Edits to raw OMIM data</vt:lpstr>
      <vt:lpstr>Formatted OMIM data (ready for integration)</vt:lpstr>
      <vt:lpstr>Recommended filtering after integration</vt:lpstr>
    </vt:vector>
  </TitlesOfParts>
  <Company>UCSF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UCSF Presentation Template</dc:title>
  <dc:subject>Presentation Template</dc:subject>
  <dc:creator>Derek MacDavid</dc:creator>
  <dc:description>Derek MacDavid | derek@bigpicdesign.com</dc:description>
  <cp:lastModifiedBy>Sherman Jia</cp:lastModifiedBy>
  <cp:revision>1071</cp:revision>
  <cp:lastPrinted>2018-09-18T16:39:16Z</cp:lastPrinted>
  <dcterms:created xsi:type="dcterms:W3CDTF">2012-05-07T17:59:34Z</dcterms:created>
  <dcterms:modified xsi:type="dcterms:W3CDTF">2019-01-18T19:15:08Z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0x01010009BFD5D484ED57438231C5F4848B6EC7</vt:lpwstr>
  </property>
</Properties>
</file>