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73" r:id="rId3"/>
    <p:sldId id="313" r:id="rId4"/>
    <p:sldId id="314" r:id="rId5"/>
    <p:sldId id="257" r:id="rId6"/>
    <p:sldId id="258" r:id="rId7"/>
    <p:sldId id="271" r:id="rId8"/>
    <p:sldId id="272" r:id="rId9"/>
    <p:sldId id="259" r:id="rId10"/>
    <p:sldId id="260" r:id="rId11"/>
    <p:sldId id="261" r:id="rId12"/>
    <p:sldId id="262" r:id="rId13"/>
    <p:sldId id="315" r:id="rId14"/>
    <p:sldId id="275" r:id="rId15"/>
    <p:sldId id="316" r:id="rId16"/>
    <p:sldId id="263" r:id="rId17"/>
    <p:sldId id="276" r:id="rId18"/>
    <p:sldId id="274" r:id="rId19"/>
    <p:sldId id="264" r:id="rId20"/>
    <p:sldId id="265" r:id="rId21"/>
    <p:sldId id="266" r:id="rId22"/>
    <p:sldId id="267" r:id="rId23"/>
    <p:sldId id="278" r:id="rId24"/>
    <p:sldId id="268" r:id="rId25"/>
    <p:sldId id="281" r:id="rId26"/>
    <p:sldId id="277" r:id="rId27"/>
    <p:sldId id="279" r:id="rId28"/>
    <p:sldId id="299" r:id="rId29"/>
    <p:sldId id="300" r:id="rId30"/>
    <p:sldId id="301" r:id="rId31"/>
    <p:sldId id="270" r:id="rId32"/>
    <p:sldId id="280" r:id="rId33"/>
    <p:sldId id="302" r:id="rId34"/>
    <p:sldId id="30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4615" autoAdjust="0"/>
    <p:restoredTop sz="86471" autoAdjust="0"/>
  </p:normalViewPr>
  <p:slideViewPr>
    <p:cSldViewPr snapToGrid="0" snapToObjects="1">
      <p:cViewPr>
        <p:scale>
          <a:sx n="75" d="100"/>
          <a:sy n="75" d="100"/>
        </p:scale>
        <p:origin x="-1112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0D0FF-A7DC-6846-A6EE-08144C9B99B5}" type="datetimeFigureOut">
              <a:rPr lang="en-US" smtClean="0"/>
              <a:pPr/>
              <a:t>8/15/10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8D38D-7909-5E40-99F6-9D32220D6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Signaling pathway: Androgen Receptor Signaling Pathway</a:t>
            </a:r>
          </a:p>
          <a:p>
            <a:r>
              <a:rPr lang="en-US" dirty="0" smtClean="0"/>
              <a:t>Metabolic</a:t>
            </a:r>
            <a:r>
              <a:rPr lang="en-US" baseline="0" dirty="0" smtClean="0"/>
              <a:t> pathway: One Carbon pathway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Notes: it is a Cytoscape goal that both the graph model and the data are free from Biological semantics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5B186-42E8-6143-9B60-EB1C69F74A5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Notes: it is a Cytoscape goal that both the graph model and the data are free from Biological semantics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Mention</a:t>
            </a:r>
            <a:r>
              <a:rPr lang="en-US" baseline="0" dirty="0" smtClean="0"/>
              <a:t> water distribution network publication</a:t>
            </a:r>
            <a:endParaRPr lang="en-US" dirty="0" smtClean="0"/>
          </a:p>
        </p:txBody>
      </p:sp>
      <p:sp>
        <p:nvSpPr>
          <p:cNvPr id="158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3BEE000-9E9F-9C42-ACEC-BA60A5F0EEBC}" type="slidenum">
              <a:rPr lang="en-US" sz="1200">
                <a:latin typeface="Calibri" charset="0"/>
              </a:rPr>
              <a:pPr algn="r"/>
              <a:t>39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99A179A-AC2A-7347-B8C9-790C75B53D5A}" type="slidenum">
              <a:rPr lang="en-US" sz="1200">
                <a:latin typeface="Calibri" charset="0"/>
              </a:rPr>
              <a:pPr algn="r"/>
              <a:t>40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0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BD1278C-6C7A-7845-9B99-1E84A24B9C00}" type="slidenum">
              <a:rPr lang="en-US" sz="1200">
                <a:latin typeface="Calibri" charset="0"/>
              </a:rPr>
              <a:pPr algn="r"/>
              <a:t>41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Look for complexes within a network</a:t>
            </a:r>
          </a:p>
        </p:txBody>
      </p:sp>
      <p:sp>
        <p:nvSpPr>
          <p:cNvPr id="1648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07F7FD-5BAB-8A40-A022-9D8038F95DCE}" type="slidenum">
              <a:rPr lang="en-US" sz="1200">
                <a:latin typeface="Calibri" charset="0"/>
              </a:rPr>
              <a:pPr algn="r"/>
              <a:t>46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GO overrepresentation</a:t>
            </a:r>
          </a:p>
        </p:txBody>
      </p:sp>
      <p:sp>
        <p:nvSpPr>
          <p:cNvPr id="168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C4DCFC1-E5D3-D84D-A236-3A0B6FDED0D4}" type="slidenum">
              <a:rPr lang="en-US" sz="1200">
                <a:latin typeface="Calibri" charset="0"/>
              </a:rPr>
              <a:pPr algn="r"/>
              <a:t>47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Create networks from the literature</a:t>
            </a:r>
          </a:p>
        </p:txBody>
      </p:sp>
      <p:sp>
        <p:nvSpPr>
          <p:cNvPr id="166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4358388-B6CE-0345-BAE4-A9E9E2218864}" type="slidenum">
              <a:rPr lang="en-US" sz="1200">
                <a:latin typeface="Calibri" charset="0"/>
              </a:rPr>
              <a:pPr algn="r"/>
              <a:t>48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 to Cytoscape to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some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counter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layout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D38D-7909-5E40-99F6-9D32220D62E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863600" cy="6858000"/>
          </a:xfrm>
          <a:prstGeom prst="rect">
            <a:avLst/>
          </a:prstGeom>
          <a:gradFill rotWithShape="0">
            <a:gsLst>
              <a:gs pos="0">
                <a:srgbClr val="A1D0FF">
                  <a:gamma/>
                  <a:tint val="24314"/>
                  <a:invGamma/>
                </a:srgbClr>
              </a:gs>
              <a:gs pos="100000">
                <a:srgbClr val="A1D0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68500"/>
            <a:ext cx="7874000" cy="1470025"/>
          </a:xfrm>
          <a:noFill/>
        </p:spPr>
        <p:txBody>
          <a:bodyPr tIns="45720" bIns="4572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95675" y="6564313"/>
            <a:ext cx="2895600" cy="1857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Lucida Casual" pitchFamily="-112" charset="0"/>
              </a:defRPr>
            </a:lvl1pPr>
          </a:lstStyle>
          <a:p>
            <a:r>
              <a:rPr lang="en-US" dirty="0" smtClean="0"/>
              <a:t>CSB 2010</a:t>
            </a:r>
            <a:endParaRPr lang="en-US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576263" y="6559550"/>
            <a:ext cx="174625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1000" b="1" dirty="0" smtClean="0">
                <a:latin typeface="Lucida Casual" pitchFamily="-112" charset="0"/>
              </a:rPr>
              <a:t>August 16, 2010</a:t>
            </a:r>
            <a:endParaRPr lang="en-US" sz="1000" b="1" dirty="0">
              <a:latin typeface="Lucida Casual" pitchFamily="-112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842250" y="6565900"/>
            <a:ext cx="7381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fld id="{4235EAAC-3E21-7143-9C97-1956B3567025}" type="slidenum">
              <a:rPr lang="en-US" sz="1000" b="1">
                <a:latin typeface="Lucida Casual" pitchFamily="-112" charset="0"/>
              </a:rPr>
              <a:pPr algn="ctr" eaLnBrk="1" hangingPunct="1"/>
              <a:t>‹#›</a:t>
            </a:fld>
            <a:endParaRPr lang="en-US" sz="1000" b="1">
              <a:latin typeface="Lucida Casual" pitchFamily="-112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24275"/>
            <a:ext cx="6589713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109538"/>
            <a:ext cx="8915400" cy="688975"/>
            <a:chOff x="144" y="69"/>
            <a:chExt cx="5616" cy="434"/>
          </a:xfrm>
        </p:grpSpPr>
        <p:pic>
          <p:nvPicPr>
            <p:cNvPr id="4105" name="Picture 9" descr="RBVI_logo_tl"/>
            <p:cNvPicPr>
              <a:picLocks noChangeAspect="1" noChangeArrowheads="1"/>
            </p:cNvPicPr>
            <p:nvPr/>
          </p:nvPicPr>
          <p:blipFill>
            <a:blip r:embed="rId2"/>
            <a:srcRect t="24265" b="10049"/>
            <a:stretch>
              <a:fillRect/>
            </a:stretch>
          </p:blipFill>
          <p:spPr bwMode="auto">
            <a:xfrm>
              <a:off x="144" y="69"/>
              <a:ext cx="5430" cy="434"/>
            </a:xfrm>
            <a:prstGeom prst="rect">
              <a:avLst/>
            </a:prstGeom>
            <a:noFill/>
          </p:spPr>
        </p:pic>
        <p:pic>
          <p:nvPicPr>
            <p:cNvPr id="4106" name="Picture 10" descr="RBVI_logo_tl"/>
            <p:cNvPicPr>
              <a:picLocks noChangeAspect="1" noChangeArrowheads="1"/>
            </p:cNvPicPr>
            <p:nvPr/>
          </p:nvPicPr>
          <p:blipFill>
            <a:blip r:embed="rId2"/>
            <a:srcRect l="87790" t="24265" b="10049"/>
            <a:stretch>
              <a:fillRect/>
            </a:stretch>
          </p:blipFill>
          <p:spPr bwMode="auto">
            <a:xfrm>
              <a:off x="4823" y="69"/>
              <a:ext cx="937" cy="43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0"/>
            <a:ext cx="21272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4200" y="0"/>
            <a:ext cx="62293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5D418E-6926-4BC5-926E-98B07A2AF23A}" type="datetimeFigureOut">
              <a:rPr lang="en-US" smtClean="0"/>
              <a:pPr/>
              <a:t>8/15/10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E7144-A58E-4570-903C-62FE2B481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244600"/>
            <a:ext cx="41783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244600"/>
            <a:ext cx="41783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855663" cy="6858000"/>
          </a:xfrm>
          <a:prstGeom prst="rect">
            <a:avLst/>
          </a:prstGeom>
          <a:gradFill rotWithShape="0">
            <a:gsLst>
              <a:gs pos="0">
                <a:srgbClr val="A1D0FF">
                  <a:gamma/>
                  <a:tint val="24314"/>
                  <a:invGamma/>
                </a:srgbClr>
              </a:gs>
              <a:gs pos="100000">
                <a:srgbClr val="A1D0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487863" y="6513513"/>
            <a:ext cx="7381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fld id="{C94860E0-2C75-374E-BFF1-785E5FD48B61}" type="slidenum">
              <a:rPr lang="en-US" sz="1000" b="1">
                <a:latin typeface="Lucida Casual" pitchFamily="-112" charset="0"/>
              </a:rPr>
              <a:pPr algn="ctr" eaLnBrk="1" hangingPunct="1"/>
              <a:t>‹#›</a:t>
            </a:fld>
            <a:endParaRPr lang="en-US" sz="1000" b="1">
              <a:latin typeface="Lucida Casual" pitchFamily="-112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244600"/>
            <a:ext cx="85090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3077" name="Picture 5" descr="RBVI_logo-(small)-pp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0025" y="123825"/>
            <a:ext cx="8677275" cy="695325"/>
          </a:xfrm>
          <a:prstGeom prst="rect">
            <a:avLst/>
          </a:prstGeom>
          <a:noFill/>
        </p:spPr>
      </p:pic>
      <p:pic>
        <p:nvPicPr>
          <p:cNvPr id="3078" name="Picture 6" descr="RBVI_logo-(small)-ppt"/>
          <p:cNvPicPr>
            <a:picLocks noChangeAspect="1" noChangeArrowheads="1"/>
          </p:cNvPicPr>
          <p:nvPr/>
        </p:nvPicPr>
        <p:blipFill>
          <a:blip r:embed="rId14"/>
          <a:srcRect l="86992"/>
          <a:stretch>
            <a:fillRect/>
          </a:stretch>
        </p:blipFill>
        <p:spPr bwMode="auto">
          <a:xfrm>
            <a:off x="8015288" y="122238"/>
            <a:ext cx="1128712" cy="695325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9163" y="0"/>
            <a:ext cx="7996237" cy="850900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cooter/Desktop/test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://www.cytoscape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://www.cytoscape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NULL" TargetMode="External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hianti.ucsd.edu/cyto_web/plugins/index.php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cytoscape.org/plugins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cytoscape-helpdesk@googlegroups.com" TargetMode="External"/><Relationship Id="rId4" Type="http://schemas.openxmlformats.org/officeDocument/2006/relationships/hyperlink" Target="mailto:cytoscape-discuss@googlegroups.com" TargetMode="External"/><Relationship Id="rId5" Type="http://schemas.openxmlformats.org/officeDocument/2006/relationships/hyperlink" Target="http://labrador.library.ucsf.edu/opentutorials/" TargetMode="External"/><Relationship Id="rId6" Type="http://schemas.openxmlformats.org/officeDocument/2006/relationships/hyperlink" Target="http://opentutorials.rbvi.ucsf.edu/" TargetMode="External"/><Relationship Id="rId7" Type="http://schemas.openxmlformats.org/officeDocument/2006/relationships/hyperlink" Target="mailto:scooter@cgl.ucsf.edu" TargetMode="External"/><Relationship Id="rId8" Type="http://schemas.openxmlformats.org/officeDocument/2006/relationships/hyperlink" Target="http://www.cgl.ucsf.edu/home/scooter" TargetMode="External"/><Relationship Id="rId9" Type="http://schemas.openxmlformats.org/officeDocument/2006/relationships/hyperlink" Target="http://www.rbvi.ucsf.edu/cytoscape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cytoscape.or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and Visualization of Biological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76675"/>
            <a:ext cx="7493000" cy="1752600"/>
          </a:xfrm>
        </p:spPr>
        <p:txBody>
          <a:bodyPr/>
          <a:lstStyle/>
          <a:p>
            <a:r>
              <a:rPr lang="en-US" sz="2800" dirty="0" smtClean="0"/>
              <a:t>John “Scooter” Morris, Ph.D.</a:t>
            </a:r>
          </a:p>
          <a:p>
            <a:r>
              <a:rPr lang="en-US" sz="2400" dirty="0" smtClean="0"/>
              <a:t>Resource for </a:t>
            </a:r>
            <a:r>
              <a:rPr lang="en-US" sz="2400" dirty="0" err="1" smtClean="0"/>
              <a:t>Biocomputing</a:t>
            </a:r>
            <a:r>
              <a:rPr lang="en-US" sz="2400" dirty="0" smtClean="0"/>
              <a:t>, Visualization, and Informatics, UCSF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Biological Network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Interactions</a:t>
            </a:r>
          </a:p>
          <a:p>
            <a:pPr lvl="1"/>
            <a:r>
              <a:rPr lang="en-US" dirty="0" smtClean="0"/>
              <a:t>Protein-Protein interactions</a:t>
            </a:r>
          </a:p>
          <a:p>
            <a:pPr lvl="1"/>
            <a:r>
              <a:rPr lang="en-US" dirty="0" smtClean="0"/>
              <a:t>Protein-</a:t>
            </a:r>
            <a:r>
              <a:rPr lang="en-US" dirty="0" err="1" smtClean="0"/>
              <a:t>Ligand</a:t>
            </a:r>
            <a:r>
              <a:rPr lang="en-US" dirty="0" smtClean="0"/>
              <a:t> interactions</a:t>
            </a:r>
          </a:p>
          <a:p>
            <a:pPr lvl="1"/>
            <a:r>
              <a:rPr lang="en-US" dirty="0" smtClean="0"/>
              <a:t>Genetic interactions</a:t>
            </a:r>
          </a:p>
          <a:p>
            <a:pPr lvl="1"/>
            <a:r>
              <a:rPr lang="en-US" dirty="0" smtClean="0"/>
              <a:t>Domain-Domain interactions</a:t>
            </a:r>
          </a:p>
          <a:p>
            <a:pPr lvl="1"/>
            <a:r>
              <a:rPr lang="en-US" dirty="0" smtClean="0"/>
              <a:t>Others</a:t>
            </a:r>
          </a:p>
          <a:p>
            <a:pPr lvl="2"/>
            <a:r>
              <a:rPr lang="en-US" dirty="0" smtClean="0"/>
              <a:t>Residue or atomic interactions</a:t>
            </a:r>
          </a:p>
          <a:p>
            <a:pPr lvl="2"/>
            <a:r>
              <a:rPr lang="en-US" dirty="0" smtClean="0"/>
              <a:t>Cell/cell interactions</a:t>
            </a:r>
          </a:p>
          <a:p>
            <a:pPr lvl="2"/>
            <a:r>
              <a:rPr lang="en-US" dirty="0" smtClean="0"/>
              <a:t>Population biology</a:t>
            </a:r>
          </a:p>
          <a:p>
            <a:pPr lvl="2"/>
            <a:r>
              <a:rPr lang="en-US" dirty="0" smtClean="0"/>
              <a:t>Epidemiology</a:t>
            </a:r>
          </a:p>
          <a:p>
            <a:pPr lvl="2"/>
            <a:r>
              <a:rPr lang="en-US" dirty="0" smtClean="0"/>
              <a:t>Social networks</a:t>
            </a:r>
          </a:p>
          <a:p>
            <a:pPr lvl="0"/>
            <a:endParaRPr lang="en-US" dirty="0" smtClean="0"/>
          </a:p>
        </p:txBody>
      </p:sp>
      <p:pic>
        <p:nvPicPr>
          <p:cNvPr id="4" name="Picture 3" descr="Screen shot 2009-09-16 at 5.03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63" y="1244600"/>
            <a:ext cx="6142037" cy="50837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09-09-16 at 7.12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953" y="850900"/>
            <a:ext cx="4564548" cy="56054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shot-Untitled Window.png"/>
          <p:cNvPicPr>
            <a:picLocks noChangeAspect="1"/>
          </p:cNvPicPr>
          <p:nvPr/>
        </p:nvPicPr>
        <p:blipFill>
          <a:blip r:embed="rId4"/>
          <a:srcRect l="21111" t="10129" r="20926"/>
          <a:stretch>
            <a:fillRect/>
          </a:stretch>
        </p:blipFill>
        <p:spPr>
          <a:xfrm>
            <a:off x="1501368" y="1244600"/>
            <a:ext cx="6112009" cy="50837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Biological Network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Similarity</a:t>
            </a:r>
          </a:p>
          <a:p>
            <a:pPr lvl="1"/>
            <a:r>
              <a:rPr lang="en-US" dirty="0" smtClean="0"/>
              <a:t>Protein-Protein similarity</a:t>
            </a:r>
          </a:p>
          <a:p>
            <a:pPr lvl="1"/>
            <a:r>
              <a:rPr lang="en-US" dirty="0" smtClean="0"/>
              <a:t>Chemical similarity</a:t>
            </a:r>
          </a:p>
          <a:p>
            <a:pPr lvl="1"/>
            <a:r>
              <a:rPr lang="en-US" dirty="0" err="1" smtClean="0"/>
              <a:t>Ligand</a:t>
            </a:r>
            <a:r>
              <a:rPr lang="en-US" dirty="0" smtClean="0"/>
              <a:t> similarity (SEA)</a:t>
            </a:r>
          </a:p>
          <a:p>
            <a:pPr lvl="1"/>
            <a:r>
              <a:rPr lang="en-US" dirty="0" smtClean="0"/>
              <a:t>Others</a:t>
            </a:r>
          </a:p>
          <a:p>
            <a:pPr lvl="2"/>
            <a:r>
              <a:rPr lang="en-US" dirty="0" smtClean="0"/>
              <a:t>Tag clouds</a:t>
            </a:r>
          </a:p>
          <a:p>
            <a:pPr lvl="2"/>
            <a:r>
              <a:rPr lang="en-US" dirty="0" smtClean="0"/>
              <a:t>Topic maps</a:t>
            </a:r>
          </a:p>
          <a:p>
            <a:pPr lvl="0"/>
            <a:endParaRPr lang="en-US" dirty="0" smtClean="0"/>
          </a:p>
        </p:txBody>
      </p:sp>
      <p:pic>
        <p:nvPicPr>
          <p:cNvPr id="4" name="Picture 3" descr="Screen shot 2009-09-16 at 8.03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34" y="1244600"/>
            <a:ext cx="5705265" cy="51825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09-09-16 at 8.58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5" y="1577241"/>
            <a:ext cx="7884163" cy="44942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Concepts</a:t>
            </a:r>
          </a:p>
          <a:p>
            <a:pPr lvl="1"/>
            <a:r>
              <a:rPr lang="en-US" dirty="0" smtClean="0"/>
              <a:t>Graph/Network correspondence</a:t>
            </a:r>
          </a:p>
          <a:p>
            <a:pPr lvl="1"/>
            <a:r>
              <a:rPr lang="en-US" dirty="0" smtClean="0"/>
              <a:t>Node/Vertex correspondence</a:t>
            </a:r>
          </a:p>
          <a:p>
            <a:pPr lvl="1"/>
            <a:r>
              <a:rPr lang="en-US" dirty="0" smtClean="0"/>
              <a:t>Edge directedness</a:t>
            </a:r>
          </a:p>
          <a:p>
            <a:pPr lvl="2"/>
            <a:r>
              <a:rPr lang="en-US" dirty="0" smtClean="0"/>
              <a:t>Usually a network property</a:t>
            </a:r>
          </a:p>
          <a:p>
            <a:pPr lvl="1"/>
            <a:r>
              <a:rPr lang="en-US" dirty="0" smtClean="0"/>
              <a:t>Node degree</a:t>
            </a:r>
          </a:p>
          <a:p>
            <a:pPr lvl="1"/>
            <a:r>
              <a:rPr lang="en-US" dirty="0" err="1" smtClean="0"/>
              <a:t>Hypergraph</a:t>
            </a:r>
            <a:endParaRPr lang="en-US" dirty="0" smtClean="0"/>
          </a:p>
          <a:p>
            <a:pPr lvl="2"/>
            <a:r>
              <a:rPr lang="en-US" dirty="0" smtClean="0"/>
              <a:t>Allow edges to connect more than 2 nodes</a:t>
            </a:r>
          </a:p>
        </p:txBody>
      </p:sp>
      <p:pic>
        <p:nvPicPr>
          <p:cNvPr id="5" name="Picture 4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24" y="1210734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impl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24" y="1232791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ypergrap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1244600"/>
            <a:ext cx="7857387" cy="45208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Scale-free</a:t>
            </a:r>
            <a:r>
              <a:rPr lang="en-US" baseline="0" dirty="0" smtClean="0"/>
              <a:t> networks</a:t>
            </a:r>
          </a:p>
          <a:p>
            <a:pPr lvl="1"/>
            <a:r>
              <a:rPr lang="en-US" dirty="0" smtClean="0"/>
              <a:t>Degree distribution follows power law: </a:t>
            </a:r>
            <a:r>
              <a:rPr lang="en-US" i="1" dirty="0" err="1" smtClean="0"/>
              <a:t>P(k</a:t>
            </a:r>
            <a:r>
              <a:rPr lang="en-US" i="1" dirty="0" smtClean="0"/>
              <a:t>) ~ </a:t>
            </a:r>
            <a:r>
              <a:rPr lang="en-US" i="1" dirty="0" err="1" smtClean="0"/>
              <a:t>k</a:t>
            </a:r>
            <a:r>
              <a:rPr lang="en-US" i="1" baseline="30000" dirty="0" err="1" smtClean="0"/>
              <a:t>-γ</a:t>
            </a:r>
            <a:r>
              <a:rPr lang="en-US" dirty="0" smtClean="0"/>
              <a:t>, where </a:t>
            </a:r>
            <a:r>
              <a:rPr lang="en-US" dirty="0" err="1" smtClean="0"/>
              <a:t>γ</a:t>
            </a:r>
            <a:r>
              <a:rPr lang="en-US" dirty="0" smtClean="0"/>
              <a:t> is a constant.</a:t>
            </a:r>
          </a:p>
          <a:p>
            <a:pPr lvl="1"/>
            <a:r>
              <a:rPr lang="en-US" dirty="0" smtClean="0"/>
              <a:t>Result is that there are distinctive “hubs” (essential</a:t>
            </a:r>
            <a:r>
              <a:rPr lang="en-US" baseline="0" dirty="0" smtClean="0"/>
              <a:t> proteins?)</a:t>
            </a:r>
          </a:p>
          <a:p>
            <a:pPr lvl="1"/>
            <a:r>
              <a:rPr lang="en-US" dirty="0" smtClean="0"/>
              <a:t>Overall, though, network is resilient to perturbation</a:t>
            </a:r>
          </a:p>
          <a:p>
            <a:pPr lvl="1"/>
            <a:r>
              <a:rPr lang="en-US" dirty="0" smtClean="0"/>
              <a:t>Biological</a:t>
            </a:r>
            <a:r>
              <a:rPr lang="en-US" baseline="0" dirty="0" smtClean="0"/>
              <a:t> (and social) networks tend to be scale-free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Random networks</a:t>
            </a:r>
          </a:p>
          <a:p>
            <a:pPr lvl="1"/>
            <a:r>
              <a:rPr lang="en-US" baseline="0" dirty="0" smtClean="0"/>
              <a:t>Algorithms exist to create random networks</a:t>
            </a:r>
          </a:p>
          <a:p>
            <a:pPr lvl="2"/>
            <a:r>
              <a:rPr lang="en-US" baseline="0" dirty="0" smtClean="0"/>
              <a:t>Flat random network: </a:t>
            </a:r>
            <a:r>
              <a:rPr lang="en-US" baseline="0" dirty="0" err="1" smtClean="0"/>
              <a:t>Erdos-Renyi</a:t>
            </a:r>
            <a:endParaRPr lang="en-US" baseline="0" dirty="0" smtClean="0"/>
          </a:p>
          <a:p>
            <a:pPr lvl="2"/>
            <a:r>
              <a:rPr lang="en-US" baseline="0" dirty="0" smtClean="0"/>
              <a:t>High clustering coefficient: Watts-</a:t>
            </a:r>
            <a:r>
              <a:rPr lang="en-US" baseline="0" dirty="0" err="1" smtClean="0"/>
              <a:t>Strogatz</a:t>
            </a:r>
            <a:endParaRPr lang="en-US" baseline="0" dirty="0" smtClean="0"/>
          </a:p>
          <a:p>
            <a:pPr lvl="2"/>
            <a:r>
              <a:rPr lang="en-US" baseline="0" dirty="0" smtClean="0"/>
              <a:t>Scale-free: </a:t>
            </a:r>
            <a:r>
              <a:rPr lang="en-US" baseline="0" dirty="0" err="1" smtClean="0"/>
              <a:t>Barabasi</a:t>
            </a:r>
            <a:r>
              <a:rPr lang="en-US" baseline="0" dirty="0" smtClean="0"/>
              <a:t>-Albert</a:t>
            </a:r>
          </a:p>
          <a:p>
            <a:pPr lvl="1"/>
            <a:r>
              <a:rPr lang="en-US" baseline="0" dirty="0" smtClean="0"/>
              <a:t>Nodes have similar degrees</a:t>
            </a:r>
          </a:p>
          <a:p>
            <a:pPr lvl="1"/>
            <a:r>
              <a:rPr lang="en-US" baseline="0" dirty="0" smtClean="0"/>
              <a:t>Useful to compare your network vs. a random network</a:t>
            </a:r>
          </a:p>
        </p:txBody>
      </p:sp>
      <p:pic>
        <p:nvPicPr>
          <p:cNvPr id="5" name="Picture 4" descr="galFiltered-scale-fr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994" y="850900"/>
            <a:ext cx="7090304" cy="5605734"/>
          </a:xfrm>
          <a:prstGeom prst="rect">
            <a:avLst/>
          </a:prstGeom>
        </p:spPr>
      </p:pic>
      <p:pic>
        <p:nvPicPr>
          <p:cNvPr id="4" name="Picture 3" descr="Screen shot 2009-09-19 at 1.32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244600"/>
            <a:ext cx="3415558" cy="2438115"/>
          </a:xfrm>
          <a:prstGeom prst="rect">
            <a:avLst/>
          </a:prstGeom>
        </p:spPr>
      </p:pic>
      <p:pic>
        <p:nvPicPr>
          <p:cNvPr id="6" name="Picture 5" descr="Screen shot 2009-09-19 at 1.32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54" y="3682715"/>
            <a:ext cx="2657591" cy="1784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Hierarchical networks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Network measures</a:t>
            </a:r>
          </a:p>
          <a:p>
            <a:pPr lvl="1"/>
            <a:r>
              <a:rPr lang="en-US" dirty="0" smtClean="0"/>
              <a:t>Node degree</a:t>
            </a:r>
          </a:p>
          <a:p>
            <a:pPr lvl="2"/>
            <a:r>
              <a:rPr lang="en-US" dirty="0" smtClean="0"/>
              <a:t>Node </a:t>
            </a:r>
            <a:r>
              <a:rPr lang="en-US" dirty="0" err="1" smtClean="0"/>
              <a:t>indegree</a:t>
            </a:r>
            <a:r>
              <a:rPr lang="en-US" dirty="0" smtClean="0"/>
              <a:t>: # of edges for which this node is a target</a:t>
            </a:r>
          </a:p>
          <a:p>
            <a:pPr lvl="2"/>
            <a:r>
              <a:rPr lang="en-US" dirty="0" smtClean="0"/>
              <a:t>Node </a:t>
            </a:r>
            <a:r>
              <a:rPr lang="en-US" dirty="0" err="1" smtClean="0"/>
              <a:t>outdegree</a:t>
            </a:r>
            <a:r>
              <a:rPr lang="en-US" dirty="0" smtClean="0"/>
              <a:t>: # of edges for which this node is a source</a:t>
            </a:r>
          </a:p>
          <a:p>
            <a:pPr lvl="1"/>
            <a:r>
              <a:rPr lang="en-US" dirty="0" smtClean="0"/>
              <a:t>Shortest path length</a:t>
            </a:r>
          </a:p>
          <a:p>
            <a:pPr lvl="2"/>
            <a:r>
              <a:rPr lang="en-US" dirty="0" smtClean="0"/>
              <a:t>Shortest traversal distance between two nodes</a:t>
            </a:r>
          </a:p>
          <a:p>
            <a:pPr lvl="2"/>
            <a:r>
              <a:rPr lang="en-US" dirty="0" smtClean="0"/>
              <a:t>Can be weighted if edges have weights or hops if not</a:t>
            </a:r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7" y="1244600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09-09-19 at 1.41.51 PM.png"/>
          <p:cNvPicPr>
            <a:picLocks noChangeAspect="1"/>
          </p:cNvPicPr>
          <p:nvPr/>
        </p:nvPicPr>
        <p:blipFill>
          <a:blip r:embed="rId3"/>
          <a:srcRect l="29095" t="7089" r="28317" b="7155"/>
          <a:stretch>
            <a:fillRect/>
          </a:stretch>
        </p:blipFill>
        <p:spPr>
          <a:xfrm>
            <a:off x="3132682" y="1388538"/>
            <a:ext cx="4148667" cy="4813830"/>
          </a:xfrm>
          <a:prstGeom prst="rect">
            <a:avLst/>
          </a:prstGeom>
        </p:spPr>
      </p:pic>
      <p:pic>
        <p:nvPicPr>
          <p:cNvPr id="6" name="Picture 5" descr="Screen shot 2009-09-19 at 1.42.13 PM.png"/>
          <p:cNvPicPr>
            <a:picLocks noChangeAspect="1"/>
          </p:cNvPicPr>
          <p:nvPr/>
        </p:nvPicPr>
        <p:blipFill>
          <a:blip r:embed="rId4"/>
          <a:srcRect l="31501" t="8513" r="31667" b="8674"/>
          <a:stretch>
            <a:fillRect/>
          </a:stretch>
        </p:blipFill>
        <p:spPr>
          <a:xfrm>
            <a:off x="3403610" y="1481662"/>
            <a:ext cx="3551079" cy="4597403"/>
          </a:xfrm>
          <a:prstGeom prst="rect">
            <a:avLst/>
          </a:prstGeom>
        </p:spPr>
      </p:pic>
      <p:pic>
        <p:nvPicPr>
          <p:cNvPr id="7" name="Picture 6" descr="Screen shot 2009-09-19 at 1.42.31 PM.png"/>
          <p:cNvPicPr>
            <a:picLocks noChangeAspect="1"/>
          </p:cNvPicPr>
          <p:nvPr/>
        </p:nvPicPr>
        <p:blipFill>
          <a:blip r:embed="rId5"/>
          <a:srcRect l="31852" t="8483" r="32593" b="7678"/>
          <a:stretch>
            <a:fillRect/>
          </a:stretch>
        </p:blipFill>
        <p:spPr>
          <a:xfrm>
            <a:off x="3471322" y="1388537"/>
            <a:ext cx="3531883" cy="4791955"/>
          </a:xfrm>
          <a:prstGeom prst="rect">
            <a:avLst/>
          </a:prstGeom>
        </p:spPr>
      </p:pic>
      <p:pic>
        <p:nvPicPr>
          <p:cNvPr id="9" name="Picture 8" descr="Screen shot 2009-09-19 at 1.42.46 PM.png"/>
          <p:cNvPicPr>
            <a:picLocks noChangeAspect="1"/>
          </p:cNvPicPr>
          <p:nvPr/>
        </p:nvPicPr>
        <p:blipFill>
          <a:blip r:embed="rId6"/>
          <a:srcRect l="31482" t="8584" r="32407" b="9066"/>
          <a:stretch>
            <a:fillRect/>
          </a:stretch>
        </p:blipFill>
        <p:spPr>
          <a:xfrm>
            <a:off x="3420523" y="1354671"/>
            <a:ext cx="3598281" cy="4733124"/>
          </a:xfrm>
          <a:prstGeom prst="rect">
            <a:avLst/>
          </a:prstGeom>
        </p:spPr>
      </p:pic>
      <p:pic>
        <p:nvPicPr>
          <p:cNvPr id="8" name="Picture 7" descr="Screen shot 2009-09-19 at 1.42.13 PM.png"/>
          <p:cNvPicPr>
            <a:picLocks noChangeAspect="1"/>
          </p:cNvPicPr>
          <p:nvPr/>
        </p:nvPicPr>
        <p:blipFill>
          <a:blip r:embed="rId4"/>
          <a:srcRect l="31501" t="8513" r="31667" b="8674"/>
          <a:stretch>
            <a:fillRect/>
          </a:stretch>
        </p:blipFill>
        <p:spPr>
          <a:xfrm>
            <a:off x="3369724" y="1337739"/>
            <a:ext cx="3662247" cy="4741326"/>
          </a:xfrm>
          <a:prstGeom prst="rect">
            <a:avLst/>
          </a:prstGeom>
        </p:spPr>
      </p:pic>
      <p:pic>
        <p:nvPicPr>
          <p:cNvPr id="10" name="Picture 9" descr="Screen shot 2009-09-19 at 1.43.14 PM.png"/>
          <p:cNvPicPr>
            <a:picLocks noChangeAspect="1"/>
          </p:cNvPicPr>
          <p:nvPr/>
        </p:nvPicPr>
        <p:blipFill>
          <a:blip r:embed="rId7"/>
          <a:srcRect l="32037" t="7937" r="32963" b="9007"/>
          <a:stretch>
            <a:fillRect/>
          </a:stretch>
        </p:blipFill>
        <p:spPr>
          <a:xfrm>
            <a:off x="3522121" y="1286940"/>
            <a:ext cx="3510514" cy="479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Network measures</a:t>
            </a:r>
          </a:p>
          <a:p>
            <a:pPr lvl="1"/>
            <a:r>
              <a:rPr lang="en-US" dirty="0" smtClean="0"/>
              <a:t>Node degree</a:t>
            </a:r>
          </a:p>
          <a:p>
            <a:pPr lvl="2"/>
            <a:r>
              <a:rPr lang="en-US" dirty="0" smtClean="0"/>
              <a:t>Node </a:t>
            </a:r>
            <a:r>
              <a:rPr lang="en-US" dirty="0" err="1" smtClean="0"/>
              <a:t>indegree</a:t>
            </a:r>
            <a:r>
              <a:rPr lang="en-US" dirty="0" smtClean="0"/>
              <a:t>: # of edges for which this node is a target</a:t>
            </a:r>
          </a:p>
          <a:p>
            <a:pPr lvl="2"/>
            <a:r>
              <a:rPr lang="en-US" dirty="0" smtClean="0"/>
              <a:t>Node </a:t>
            </a:r>
            <a:r>
              <a:rPr lang="en-US" dirty="0" err="1" smtClean="0"/>
              <a:t>outdegree</a:t>
            </a:r>
            <a:r>
              <a:rPr lang="en-US" dirty="0" smtClean="0"/>
              <a:t>: # of edges for which this node is a source</a:t>
            </a:r>
          </a:p>
          <a:p>
            <a:pPr lvl="1"/>
            <a:r>
              <a:rPr lang="en-US" dirty="0" smtClean="0"/>
              <a:t>Shortest path length</a:t>
            </a:r>
          </a:p>
          <a:p>
            <a:pPr lvl="2"/>
            <a:r>
              <a:rPr lang="en-US" dirty="0" smtClean="0"/>
              <a:t>Shortest traversal distance between two nodes</a:t>
            </a:r>
          </a:p>
          <a:p>
            <a:pPr lvl="2"/>
            <a:r>
              <a:rPr lang="en-US" dirty="0" smtClean="0"/>
              <a:t>Can be weighted if edges have weights or hops if not</a:t>
            </a:r>
          </a:p>
          <a:p>
            <a:pPr lvl="1"/>
            <a:r>
              <a:rPr lang="en-US" dirty="0" smtClean="0"/>
              <a:t>Clustering coefficient </a:t>
            </a:r>
          </a:p>
          <a:p>
            <a:pPr lvl="2"/>
            <a:r>
              <a:rPr lang="en-US" dirty="0" smtClean="0"/>
              <a:t>Measures how close the neighbors of a node are to being a clique (fully connected group)</a:t>
            </a:r>
          </a:p>
          <a:p>
            <a:pPr lvl="2"/>
            <a:r>
              <a:rPr lang="en-US" dirty="0" smtClean="0"/>
              <a:t># of edges connecting a node’s neighbors/the node’s degree</a:t>
            </a:r>
          </a:p>
        </p:txBody>
      </p:sp>
      <p:pic>
        <p:nvPicPr>
          <p:cNvPr id="11" name="Picture 10" descr="simp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7" y="1244600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3522134" y="1676401"/>
            <a:ext cx="3324849" cy="4060910"/>
            <a:chOff x="3522134" y="1676401"/>
            <a:chExt cx="3324849" cy="4060910"/>
          </a:xfrm>
        </p:grpSpPr>
        <p:sp>
          <p:nvSpPr>
            <p:cNvPr id="5" name="TextBox 4"/>
            <p:cNvSpPr txBox="1"/>
            <p:nvPr/>
          </p:nvSpPr>
          <p:spPr>
            <a:xfrm>
              <a:off x="3522134" y="3115737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.5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05943" y="167640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34077" y="533720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0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48235" y="3637469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.3</a:t>
              </a:r>
              <a:endParaRPr 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Centrality - measures of node importance</a:t>
            </a:r>
          </a:p>
          <a:p>
            <a:pPr lvl="1"/>
            <a:r>
              <a:rPr lang="en-US" dirty="0" smtClean="0"/>
              <a:t>Degree centrality (</a:t>
            </a:r>
            <a:r>
              <a:rPr lang="en-US" i="1" dirty="0" smtClean="0"/>
              <a:t>find hubs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Degree of this node / (# of nodes – 1)</a:t>
            </a:r>
          </a:p>
          <a:p>
            <a:pPr lvl="1"/>
            <a:r>
              <a:rPr lang="en-US" dirty="0" err="1" smtClean="0"/>
              <a:t>Betweenness</a:t>
            </a:r>
            <a:r>
              <a:rPr lang="en-US" dirty="0" smtClean="0"/>
              <a:t> centrality (</a:t>
            </a:r>
            <a:r>
              <a:rPr lang="en-US" i="1" dirty="0" smtClean="0"/>
              <a:t>essentiality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The average number of shortest paths that go through this node</a:t>
            </a:r>
          </a:p>
          <a:p>
            <a:pPr lvl="1"/>
            <a:r>
              <a:rPr lang="en-US" dirty="0" smtClean="0"/>
              <a:t>Closeness centrality</a:t>
            </a:r>
          </a:p>
          <a:p>
            <a:pPr lvl="2"/>
            <a:r>
              <a:rPr lang="en-US" dirty="0" smtClean="0"/>
              <a:t>The sum of all shortest paths between this node and all other nodes /  (# of nodes – 1)</a:t>
            </a:r>
            <a:endParaRPr lang="en-US" dirty="0"/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35" y="821275"/>
            <a:ext cx="7484533" cy="4986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09-09-22 at 6.15.50 AM.png"/>
          <p:cNvPicPr>
            <a:picLocks noChangeAspect="1"/>
          </p:cNvPicPr>
          <p:nvPr/>
        </p:nvPicPr>
        <p:blipFill>
          <a:blip r:embed="rId4"/>
          <a:srcRect b="25275"/>
          <a:stretch>
            <a:fillRect/>
          </a:stretch>
        </p:blipFill>
        <p:spPr>
          <a:xfrm>
            <a:off x="211667" y="5486839"/>
            <a:ext cx="8915400" cy="103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Clustering (</a:t>
            </a:r>
            <a:r>
              <a:rPr lang="en-US" i="1" dirty="0" smtClean="0"/>
              <a:t>find hubs, complexes)</a:t>
            </a:r>
            <a:endParaRPr lang="en-US" dirty="0" smtClean="0"/>
          </a:p>
          <a:p>
            <a:pPr lvl="1"/>
            <a:r>
              <a:rPr lang="en-US" dirty="0" smtClean="0"/>
              <a:t>Goal: group related items together</a:t>
            </a:r>
          </a:p>
          <a:p>
            <a:pPr lvl="0"/>
            <a:r>
              <a:rPr lang="en-US" dirty="0" smtClean="0"/>
              <a:t>Clustering types:</a:t>
            </a:r>
          </a:p>
          <a:p>
            <a:pPr lvl="1"/>
            <a:r>
              <a:rPr lang="en-US" dirty="0" smtClean="0"/>
              <a:t>Hierarchical clustering</a:t>
            </a:r>
          </a:p>
          <a:p>
            <a:pPr lvl="2"/>
            <a:r>
              <a:rPr lang="en-US" dirty="0" smtClean="0"/>
              <a:t>Divide network into pair-wise hierarchy</a:t>
            </a:r>
          </a:p>
          <a:p>
            <a:pPr lvl="1"/>
            <a:r>
              <a:rPr lang="en-US" dirty="0" smtClean="0"/>
              <a:t>K-Means clustering</a:t>
            </a:r>
          </a:p>
          <a:p>
            <a:pPr lvl="2"/>
            <a:r>
              <a:rPr lang="en-US" dirty="0" smtClean="0"/>
              <a:t>Divide network into </a:t>
            </a:r>
            <a:r>
              <a:rPr lang="en-US" i="1" dirty="0" err="1" smtClean="0"/>
              <a:t>k</a:t>
            </a:r>
            <a:r>
              <a:rPr lang="en-US" dirty="0" smtClean="0"/>
              <a:t> groups</a:t>
            </a:r>
          </a:p>
          <a:p>
            <a:pPr lvl="1"/>
            <a:r>
              <a:rPr lang="en-US" dirty="0" smtClean="0"/>
              <a:t>MCL</a:t>
            </a:r>
          </a:p>
          <a:p>
            <a:pPr lvl="2"/>
            <a:r>
              <a:rPr lang="en-US" dirty="0" smtClean="0"/>
              <a:t>Uses a flow simulation to find groups</a:t>
            </a:r>
          </a:p>
          <a:p>
            <a:pPr lvl="1"/>
            <a:r>
              <a:rPr lang="en-US" dirty="0" smtClean="0"/>
              <a:t>Community Clustering</a:t>
            </a:r>
          </a:p>
          <a:p>
            <a:pPr lvl="2"/>
            <a:r>
              <a:rPr lang="en-US" dirty="0" smtClean="0"/>
              <a:t>Maximize intra-cluster edges vs. inter-cluster edges</a:t>
            </a:r>
          </a:p>
          <a:p>
            <a:pPr lvl="0"/>
            <a:endParaRPr lang="en-US" dirty="0" smtClean="0"/>
          </a:p>
        </p:txBody>
      </p:sp>
      <p:pic>
        <p:nvPicPr>
          <p:cNvPr id="4" name="Picture 3" descr="Screen shot 2009-09-19 at 2.0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1054630"/>
            <a:ext cx="4011813" cy="5401733"/>
          </a:xfrm>
          <a:prstGeom prst="rect">
            <a:avLst/>
          </a:prstGeom>
        </p:spPr>
      </p:pic>
      <p:pic>
        <p:nvPicPr>
          <p:cNvPr id="5" name="Picture 4" descr="Screen shot 2009-09-19 at 2.08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3" y="1020764"/>
            <a:ext cx="7220317" cy="5401733"/>
          </a:xfrm>
          <a:prstGeom prst="rect">
            <a:avLst/>
          </a:prstGeom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1020764"/>
            <a:ext cx="7220317" cy="5520467"/>
          </a:xfrm>
          <a:prstGeom prst="rect">
            <a:avLst/>
          </a:prstGeom>
        </p:spPr>
      </p:pic>
      <p:pic>
        <p:nvPicPr>
          <p:cNvPr id="8" name="Picture 7" descr="Screen shot 2009-09-19 at 2.27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211" y="1071029"/>
            <a:ext cx="5795898" cy="5215467"/>
          </a:xfrm>
          <a:prstGeom prst="rect">
            <a:avLst/>
          </a:prstGeom>
        </p:spPr>
      </p:pic>
      <p:pic>
        <p:nvPicPr>
          <p:cNvPr id="9" name="Picture 8" descr="collins-mc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091" y="946006"/>
            <a:ext cx="6859846" cy="5645284"/>
          </a:xfrm>
          <a:prstGeom prst="rect">
            <a:avLst/>
          </a:prstGeom>
        </p:spPr>
      </p:pic>
      <p:pic>
        <p:nvPicPr>
          <p:cNvPr id="10" name="Picture 9" descr="collins-gla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292" y="1071029"/>
            <a:ext cx="6543316" cy="538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Research in biological network analysis requires…</a:t>
            </a:r>
          </a:p>
          <a:p>
            <a:pPr lvl="1"/>
            <a:r>
              <a:rPr lang="en-US" dirty="0" smtClean="0"/>
              <a:t>in-depth knowledge of graph theory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Which I’m not sure I have…</a:t>
            </a:r>
          </a:p>
          <a:p>
            <a:pPr lvl="1"/>
            <a:r>
              <a:rPr lang="en-US" dirty="0" smtClean="0"/>
              <a:t>strong background in statistics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Which I know I don’t have…</a:t>
            </a:r>
          </a:p>
          <a:p>
            <a:pPr lvl="1"/>
            <a:r>
              <a:rPr lang="en-US" dirty="0" smtClean="0"/>
              <a:t>strong background in biology </a:t>
            </a:r>
          </a:p>
          <a:p>
            <a:pPr lvl="2"/>
            <a:r>
              <a:rPr lang="en-US" dirty="0" smtClean="0">
                <a:solidFill>
                  <a:srgbClr val="3333CC"/>
                </a:solidFill>
              </a:rPr>
              <a:t>Which I *think* I have…</a:t>
            </a:r>
          </a:p>
          <a:p>
            <a:r>
              <a:rPr lang="en-US" dirty="0" smtClean="0"/>
              <a:t>I’m not going to talk about cutting edge research</a:t>
            </a:r>
          </a:p>
          <a:p>
            <a:r>
              <a:rPr lang="en-US" smtClean="0"/>
              <a:t>I’m </a:t>
            </a:r>
            <a:r>
              <a:rPr lang="en-US" dirty="0" smtClean="0"/>
              <a:t>going to introduce some of the approaches and tools only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Analytical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Motif</a:t>
            </a:r>
            <a:r>
              <a:rPr lang="en-US" baseline="0" dirty="0" smtClean="0"/>
              <a:t> finding</a:t>
            </a:r>
          </a:p>
          <a:p>
            <a:pPr lvl="1"/>
            <a:r>
              <a:rPr lang="en-US" baseline="0" dirty="0" smtClean="0"/>
              <a:t>Search directed networks for network motifs (feed-forward loops, feedback loops, etc.)</a:t>
            </a:r>
          </a:p>
          <a:p>
            <a:pPr lvl="1"/>
            <a:r>
              <a:rPr lang="en-US" baseline="0" dirty="0" smtClean="0"/>
              <a:t>Already discussed in introduction….</a:t>
            </a:r>
          </a:p>
          <a:p>
            <a:pPr lvl="0"/>
            <a:r>
              <a:rPr lang="en-US" dirty="0" smtClean="0"/>
              <a:t>Overrepresentation analysis </a:t>
            </a:r>
          </a:p>
          <a:p>
            <a:pPr lvl="1"/>
            <a:r>
              <a:rPr lang="en-US" dirty="0" smtClean="0"/>
              <a:t>Find terms (GO) that are statistically overrepresented in a network</a:t>
            </a:r>
          </a:p>
          <a:p>
            <a:pPr lvl="1"/>
            <a:r>
              <a:rPr lang="en-US" dirty="0" smtClean="0"/>
              <a:t>Not really a network analysis technique</a:t>
            </a:r>
          </a:p>
          <a:p>
            <a:pPr lvl="1"/>
            <a:r>
              <a:rPr lang="en-US" dirty="0" smtClean="0"/>
              <a:t>Very useful for visualization</a:t>
            </a:r>
          </a:p>
        </p:txBody>
      </p:sp>
      <p:pic>
        <p:nvPicPr>
          <p:cNvPr id="4" name="Picture 3" descr="Screen shot 2009-09-19 at 7.14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967302"/>
            <a:ext cx="7344833" cy="5685953"/>
          </a:xfrm>
          <a:prstGeom prst="rect">
            <a:avLst/>
          </a:prstGeom>
        </p:spPr>
      </p:pic>
      <p:pic>
        <p:nvPicPr>
          <p:cNvPr id="5" name="Picture 4" descr="Screen shot 2009-09-19 at 7.14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929" y="1244600"/>
            <a:ext cx="1761067" cy="677871"/>
          </a:xfrm>
          <a:prstGeom prst="rect">
            <a:avLst/>
          </a:prstGeom>
        </p:spPr>
      </p:pic>
      <p:pic>
        <p:nvPicPr>
          <p:cNvPr id="6" name="Picture 5" descr="Screen shot 2009-09-19 at 7.14.4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3932537"/>
            <a:ext cx="5909975" cy="2720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Visualisation</a:t>
            </a:r>
            <a:r>
              <a:rPr lang="en-US" dirty="0" smtClean="0"/>
              <a:t>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Data mapping</a:t>
            </a:r>
          </a:p>
          <a:p>
            <a:pPr lvl="0"/>
            <a:r>
              <a:rPr lang="en-US" dirty="0" smtClean="0"/>
              <a:t>Layouts</a:t>
            </a:r>
          </a:p>
          <a:p>
            <a:pPr lvl="0"/>
            <a:r>
              <a:rPr lang="en-US" dirty="0" smtClean="0"/>
              <a:t>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baseline="0" dirty="0" smtClean="0"/>
              <a:t>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Mapping of data values associated with graph elements onto graph visuals</a:t>
            </a:r>
          </a:p>
          <a:p>
            <a:r>
              <a:rPr lang="en-US" dirty="0" smtClean="0"/>
              <a:t>Visual attributes</a:t>
            </a:r>
          </a:p>
          <a:p>
            <a:pPr lvl="1"/>
            <a:r>
              <a:rPr lang="en-US" dirty="0" smtClean="0"/>
              <a:t>Node fill color, border color, border width, size, shape, opacity, label</a:t>
            </a:r>
          </a:p>
          <a:p>
            <a:pPr lvl="1"/>
            <a:r>
              <a:rPr lang="en-US" dirty="0" smtClean="0"/>
              <a:t>Edge type, color, width, ending type, ending size, ending color</a:t>
            </a:r>
          </a:p>
          <a:p>
            <a:r>
              <a:rPr lang="en-US" dirty="0" smtClean="0"/>
              <a:t>Mapping types</a:t>
            </a:r>
          </a:p>
          <a:p>
            <a:pPr lvl="1"/>
            <a:r>
              <a:rPr lang="en-US" dirty="0" err="1" smtClean="0"/>
              <a:t>Passthrough</a:t>
            </a:r>
            <a:r>
              <a:rPr lang="en-US" dirty="0" smtClean="0"/>
              <a:t> (labels)</a:t>
            </a:r>
          </a:p>
          <a:p>
            <a:pPr lvl="1"/>
            <a:r>
              <a:rPr lang="en-US" dirty="0" smtClean="0"/>
              <a:t>Continuous (numeric values)</a:t>
            </a:r>
          </a:p>
          <a:p>
            <a:pPr lvl="1"/>
            <a:r>
              <a:rPr lang="en-US" dirty="0" smtClean="0"/>
              <a:t>Discrete (categories)</a:t>
            </a:r>
          </a:p>
        </p:txBody>
      </p:sp>
      <p:pic>
        <p:nvPicPr>
          <p:cNvPr id="5" name="Picture 4" descr="GalVizMap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6" name="Picture 5" descr="GalVizMap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0" y="850900"/>
            <a:ext cx="8466459" cy="5604725"/>
          </a:xfrm>
          <a:prstGeom prst="rect">
            <a:avLst/>
          </a:prstGeom>
        </p:spPr>
      </p:pic>
      <p:pic>
        <p:nvPicPr>
          <p:cNvPr id="7" name="Picture 6" descr="GalVizMap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8" name="Picture 7" descr="GalVizMap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9" name="Picture 8" descr="GalVizMap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10" name="Picture 9" descr="GalVizMap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11" name="Picture 10" descr="Screen shot 2009-09-20 at 10.00.26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163" y="872066"/>
            <a:ext cx="2332037" cy="1436701"/>
          </a:xfrm>
          <a:prstGeom prst="rect">
            <a:avLst/>
          </a:prstGeom>
        </p:spPr>
      </p:pic>
      <p:pic>
        <p:nvPicPr>
          <p:cNvPr id="12" name="Picture 11" descr="Screen shot 2009-09-20 at 10.01.08 A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431" y="1041403"/>
            <a:ext cx="2823104" cy="641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cluttering your visualization with too much data</a:t>
            </a:r>
          </a:p>
          <a:p>
            <a:pPr lvl="1"/>
            <a:r>
              <a:rPr lang="en-US" dirty="0" smtClean="0"/>
              <a:t>Map the data you are specifically interested in to call out meaningful differences</a:t>
            </a:r>
          </a:p>
          <a:p>
            <a:pPr lvl="1"/>
            <a:r>
              <a:rPr lang="en-US" dirty="0" smtClean="0"/>
              <a:t>Mapping too much data to visual attributes may just confuse the viewer</a:t>
            </a:r>
          </a:p>
          <a:p>
            <a:pPr lvl="1"/>
            <a:r>
              <a:rPr lang="en-US" dirty="0" smtClean="0"/>
              <a:t>Can always create multiple networks and map different values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Layouts determine the location of nodes and (sometimes) the paths of edges</a:t>
            </a:r>
          </a:p>
          <a:p>
            <a:r>
              <a:rPr lang="en-US" dirty="0" smtClean="0"/>
              <a:t>Types:</a:t>
            </a:r>
          </a:p>
          <a:p>
            <a:pPr lvl="1"/>
            <a:r>
              <a:rPr lang="en-US" dirty="0" smtClean="0"/>
              <a:t>Simple</a:t>
            </a:r>
          </a:p>
          <a:p>
            <a:pPr lvl="2"/>
            <a:r>
              <a:rPr lang="en-US" dirty="0" smtClean="0"/>
              <a:t>Grid</a:t>
            </a:r>
          </a:p>
          <a:p>
            <a:pPr lvl="2"/>
            <a:r>
              <a:rPr lang="en-US" dirty="0" smtClean="0"/>
              <a:t>Partitions</a:t>
            </a:r>
          </a:p>
          <a:p>
            <a:pPr lvl="1"/>
            <a:r>
              <a:rPr lang="en-US" dirty="0" smtClean="0"/>
              <a:t>Hierarchical </a:t>
            </a:r>
          </a:p>
          <a:p>
            <a:pPr lvl="2"/>
            <a:r>
              <a:rPr lang="en-US" dirty="0" smtClean="0"/>
              <a:t>layout data as a tree or hierarchy</a:t>
            </a:r>
          </a:p>
          <a:p>
            <a:pPr lvl="2"/>
            <a:r>
              <a:rPr lang="en-US" dirty="0" smtClean="0"/>
              <a:t>Works best when there are no loops</a:t>
            </a:r>
          </a:p>
          <a:p>
            <a:pPr lvl="1"/>
            <a:r>
              <a:rPr lang="en-US" dirty="0" smtClean="0"/>
              <a:t>Circular (Radial)</a:t>
            </a:r>
          </a:p>
          <a:p>
            <a:pPr lvl="2"/>
            <a:r>
              <a:rPr lang="en-US" dirty="0" smtClean="0"/>
              <a:t>arrange nodes around a circle</a:t>
            </a:r>
          </a:p>
          <a:p>
            <a:pPr lvl="2"/>
            <a:r>
              <a:rPr lang="en-US" dirty="0" smtClean="0"/>
              <a:t>could use node attributes to govern position</a:t>
            </a:r>
          </a:p>
          <a:p>
            <a:pPr lvl="3"/>
            <a:r>
              <a:rPr lang="en-US" dirty="0" smtClean="0"/>
              <a:t>e.g. degree sorted</a:t>
            </a:r>
          </a:p>
        </p:txBody>
      </p:sp>
      <p:pic>
        <p:nvPicPr>
          <p:cNvPr id="4" name="Picture 3" descr="GalGr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5" name="Picture 4" descr="GalCirclePartitio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6" name="Picture 5" descr="GalHierarchic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7" name="Picture 6" descr="GalCircula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40" y="914615"/>
            <a:ext cx="8466460" cy="5604725"/>
          </a:xfrm>
          <a:prstGeom prst="rect">
            <a:avLst/>
          </a:prstGeom>
        </p:spPr>
      </p:pic>
      <p:pic>
        <p:nvPicPr>
          <p:cNvPr id="8" name="Picture 7" descr="galDegreeSort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0" y="931490"/>
            <a:ext cx="8466460" cy="5604725"/>
          </a:xfrm>
          <a:prstGeom prst="rect">
            <a:avLst/>
          </a:prstGeom>
        </p:spPr>
      </p:pic>
      <p:pic>
        <p:nvPicPr>
          <p:cNvPr id="9" name="Picture 8" descr="GalGal80Sor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0" y="897624"/>
            <a:ext cx="8466460" cy="5604725"/>
          </a:xfrm>
          <a:prstGeom prst="rect">
            <a:avLst/>
          </a:prstGeom>
        </p:spPr>
      </p:pic>
      <p:pic>
        <p:nvPicPr>
          <p:cNvPr id="10" name="Picture 9" descr="Hierarchic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99" y="880691"/>
            <a:ext cx="8559800" cy="5655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Types:</a:t>
            </a:r>
          </a:p>
          <a:p>
            <a:pPr lvl="1"/>
            <a:r>
              <a:rPr lang="en-US" dirty="0" smtClean="0"/>
              <a:t>Force-Directed</a:t>
            </a:r>
          </a:p>
          <a:p>
            <a:pPr lvl="2"/>
            <a:r>
              <a:rPr lang="en-US" dirty="0" smtClean="0"/>
              <a:t>simulate edges as springs</a:t>
            </a:r>
          </a:p>
          <a:p>
            <a:pPr lvl="2"/>
            <a:r>
              <a:rPr lang="en-US" dirty="0" smtClean="0"/>
              <a:t>may be weighted or </a:t>
            </a:r>
            <a:r>
              <a:rPr lang="en-US" dirty="0" err="1" smtClean="0"/>
              <a:t>unweighted</a:t>
            </a:r>
            <a:endParaRPr lang="en-US" dirty="0" smtClean="0"/>
          </a:p>
          <a:p>
            <a:pPr lvl="1"/>
            <a:r>
              <a:rPr lang="en-US" dirty="0" smtClean="0"/>
              <a:t>Combining layouts</a:t>
            </a:r>
          </a:p>
          <a:p>
            <a:pPr lvl="2"/>
            <a:r>
              <a:rPr lang="en-US" dirty="0" smtClean="0"/>
              <a:t>Use a general layout (force directed) for the entire graph, but use hierarchical or radial to focus on a particular portion</a:t>
            </a:r>
          </a:p>
          <a:p>
            <a:pPr lvl="1"/>
            <a:r>
              <a:rPr lang="en-US" dirty="0" smtClean="0"/>
              <a:t>Multi-layer layouts</a:t>
            </a:r>
          </a:p>
          <a:p>
            <a:pPr lvl="2"/>
            <a:r>
              <a:rPr lang="en-US" dirty="0" smtClean="0"/>
              <a:t>Partition graph, layout each partition then layout partitions</a:t>
            </a:r>
          </a:p>
          <a:p>
            <a:pPr lvl="1"/>
            <a:r>
              <a:rPr lang="en-US" dirty="0" smtClean="0"/>
              <a:t>Many, many others</a:t>
            </a:r>
          </a:p>
        </p:txBody>
      </p:sp>
      <p:pic>
        <p:nvPicPr>
          <p:cNvPr id="4" name="Picture 3" descr="GalFor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0" y="850900"/>
            <a:ext cx="8466460" cy="5604725"/>
          </a:xfrm>
          <a:prstGeom prst="rect">
            <a:avLst/>
          </a:prstGeom>
        </p:spPr>
      </p:pic>
      <p:pic>
        <p:nvPicPr>
          <p:cNvPr id="5" name="Picture 4" descr="GalForcePlusHierarch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0" y="850899"/>
            <a:ext cx="8466460" cy="5604726"/>
          </a:xfrm>
          <a:prstGeom prst="rect">
            <a:avLst/>
          </a:prstGeom>
        </p:spPr>
      </p:pic>
      <p:pic>
        <p:nvPicPr>
          <p:cNvPr id="6" name="Picture 5" descr="PyloT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0" y="850900"/>
            <a:ext cx="8473989" cy="5598885"/>
          </a:xfrm>
          <a:prstGeom prst="rect">
            <a:avLst/>
          </a:prstGeom>
        </p:spPr>
      </p:pic>
      <p:pic>
        <p:nvPicPr>
          <p:cNvPr id="7" name="Picture 6" descr="AH-layout.png"/>
          <p:cNvPicPr>
            <a:picLocks noChangeAspect="1"/>
          </p:cNvPicPr>
          <p:nvPr/>
        </p:nvPicPr>
        <p:blipFill>
          <a:blip r:embed="rId5"/>
          <a:srcRect l="31296" t="9796" r="4815" b="27196"/>
          <a:stretch>
            <a:fillRect/>
          </a:stretch>
        </p:blipFill>
        <p:spPr>
          <a:xfrm>
            <a:off x="770463" y="1143002"/>
            <a:ext cx="8119533" cy="510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layouts to convey the true relationships</a:t>
            </a:r>
            <a:r>
              <a:rPr lang="en-US" baseline="0" dirty="0" smtClean="0"/>
              <a:t> between the nodes</a:t>
            </a:r>
          </a:p>
          <a:p>
            <a:r>
              <a:rPr lang="en-US" baseline="0" dirty="0" smtClean="0"/>
              <a:t>Layout algorithms may need to be “tuned” to fit your network</a:t>
            </a:r>
          </a:p>
          <a:p>
            <a:r>
              <a:rPr lang="en-US" baseline="0" dirty="0" smtClean="0"/>
              <a:t>Lots of parameters to change layout algorithm behavior</a:t>
            </a:r>
          </a:p>
          <a:p>
            <a:r>
              <a:rPr lang="en-US" dirty="0" smtClean="0"/>
              <a:t>Can also consider laying out portions of your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Animation is useful to show changes in a network:</a:t>
            </a:r>
          </a:p>
          <a:p>
            <a:pPr lvl="1"/>
            <a:r>
              <a:rPr lang="en-US" dirty="0" smtClean="0"/>
              <a:t>Over a time series</a:t>
            </a:r>
          </a:p>
          <a:p>
            <a:pPr lvl="1"/>
            <a:r>
              <a:rPr lang="en-US" dirty="0" smtClean="0"/>
              <a:t>Over different conditions</a:t>
            </a:r>
          </a:p>
          <a:p>
            <a:pPr lvl="1"/>
            <a:r>
              <a:rPr lang="en-US" dirty="0" smtClean="0"/>
              <a:t>Between species</a:t>
            </a:r>
            <a:endParaRPr lang="en-US" dirty="0"/>
          </a:p>
        </p:txBody>
      </p:sp>
      <p:pic>
        <p:nvPicPr>
          <p:cNvPr id="4" name="test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4270" y="966396"/>
            <a:ext cx="5857582" cy="551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Cytoscape: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905506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/>
              <a:t>“Cytoscape is an open source bioinformatics software platform for </a:t>
            </a:r>
            <a:r>
              <a:rPr lang="en-US" sz="2400" b="1" i="1" dirty="0" smtClean="0"/>
              <a:t>visualizing </a:t>
            </a:r>
            <a:r>
              <a:rPr lang="en-US" sz="2400" dirty="0" smtClean="0"/>
              <a:t>molecular interaction networks and </a:t>
            </a:r>
            <a:r>
              <a:rPr lang="en-US" sz="2400" b="1" i="1" dirty="0" smtClean="0"/>
              <a:t>integrating </a:t>
            </a:r>
            <a:r>
              <a:rPr lang="en-US" sz="2400" dirty="0" smtClean="0"/>
              <a:t>these interactions with gene expression profiles and other state data.” – Cytoscape Web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is Cytoscape?  </a:t>
            </a:r>
          </a:p>
        </p:txBody>
      </p:sp>
      <p:pic>
        <p:nvPicPr>
          <p:cNvPr id="31748" name="Picture 4" descr="2_5_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5283200" cy="5437188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5562600" y="1398588"/>
            <a:ext cx="35036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rgbClr val="0E0E99"/>
              </a:buClr>
              <a:buSzPct val="65000"/>
              <a:buFont typeface="Wingdings" charset="2"/>
              <a:buNone/>
            </a:pPr>
            <a:r>
              <a:rPr lang="en-GB" sz="2600">
                <a:solidFill>
                  <a:srgbClr val="000000"/>
                </a:solidFill>
                <a:hlinkClick r:id="rId4"/>
              </a:rPr>
              <a:t>www.cytoscape.org</a:t>
            </a:r>
            <a:endParaRPr lang="en-GB" sz="260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Visualization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Integration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why am I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Executive Director: NIH Resource for </a:t>
            </a:r>
            <a:r>
              <a:rPr lang="en-US" dirty="0" err="1" smtClean="0"/>
              <a:t>Biocomputing</a:t>
            </a:r>
            <a:r>
              <a:rPr lang="en-US" dirty="0" smtClean="0"/>
              <a:t>, Visualization, and Informatics</a:t>
            </a:r>
          </a:p>
          <a:p>
            <a:r>
              <a:rPr lang="en-US" dirty="0" smtClean="0"/>
              <a:t>19 Years of Pharmaceutical Experience (Genentech)</a:t>
            </a:r>
          </a:p>
          <a:p>
            <a:r>
              <a:rPr lang="en-US" dirty="0" smtClean="0"/>
              <a:t>Cytoscape core team (4 years)</a:t>
            </a:r>
          </a:p>
          <a:p>
            <a:r>
              <a:rPr lang="en-US" dirty="0" smtClean="0"/>
              <a:t>Author:</a:t>
            </a:r>
          </a:p>
          <a:p>
            <a:pPr lvl="1"/>
            <a:r>
              <a:rPr lang="en-US" dirty="0" smtClean="0"/>
              <a:t>Cytoscape layout mechanism</a:t>
            </a:r>
          </a:p>
          <a:p>
            <a:pPr lvl="1"/>
            <a:r>
              <a:rPr lang="en-US" dirty="0" smtClean="0"/>
              <a:t>Cytoscape group mechanism</a:t>
            </a:r>
          </a:p>
          <a:p>
            <a:pPr lvl="1"/>
            <a:r>
              <a:rPr lang="en-US" dirty="0" err="1" smtClean="0"/>
              <a:t>Metanode</a:t>
            </a:r>
            <a:r>
              <a:rPr lang="en-US" dirty="0" smtClean="0"/>
              <a:t> Plugin</a:t>
            </a:r>
          </a:p>
          <a:p>
            <a:pPr lvl="1"/>
            <a:r>
              <a:rPr lang="en-US" dirty="0" smtClean="0"/>
              <a:t>clusterMaker</a:t>
            </a:r>
          </a:p>
          <a:p>
            <a:pPr lvl="1"/>
            <a:r>
              <a:rPr lang="en-US" dirty="0" err="1" smtClean="0"/>
              <a:t>chemViz</a:t>
            </a:r>
            <a:endParaRPr lang="en-US" dirty="0" smtClean="0"/>
          </a:p>
          <a:p>
            <a:pPr lvl="1"/>
            <a:r>
              <a:rPr lang="en-US" dirty="0" err="1" smtClean="0"/>
              <a:t>structureViz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84203" y="1244603"/>
            <a:ext cx="85090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Executive Director: NIH Resource for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Biocomputing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Visualization, and Informatics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 Years of Pharmaceutical Experience (Genentech)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Cytoscape core team (4 years)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Cytoscape layout mechanism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Cytoscape group mechanism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Metanode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 Plugin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clusterMaker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chemViz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structureViz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What is Cytoscape?  </a:t>
            </a:r>
          </a:p>
        </p:txBody>
      </p:sp>
      <p:pic>
        <p:nvPicPr>
          <p:cNvPr id="21507" name="Picture 3" descr="2_5_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52832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5791200" y="990600"/>
            <a:ext cx="2505814" cy="145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Open </a:t>
            </a:r>
            <a:r>
              <a:rPr lang="en-GB" sz="2600" dirty="0" smtClean="0">
                <a:solidFill>
                  <a:srgbClr val="000000"/>
                </a:solidFill>
              </a:rPr>
              <a:t>source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 smtClean="0">
                <a:solidFill>
                  <a:srgbClr val="000000"/>
                </a:solidFill>
              </a:rPr>
              <a:t> Cross platform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A consortium</a:t>
            </a:r>
            <a:endParaRPr lang="en-US" sz="2600" dirty="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6315075" y="2362200"/>
            <a:ext cx="2295525" cy="4224338"/>
            <a:chOff x="6324600" y="2133600"/>
            <a:chExt cx="2295525" cy="422433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6324600" y="2133600"/>
              <a:ext cx="2295525" cy="3657600"/>
              <a:chOff x="3888" y="1344"/>
              <a:chExt cx="1536" cy="2448"/>
            </a:xfrm>
          </p:grpSpPr>
          <p:pic>
            <p:nvPicPr>
              <p:cNvPr id="21512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81009" t="20686" r="7088" b="41667"/>
              <a:stretch>
                <a:fillRect/>
              </a:stretch>
            </p:blipFill>
            <p:spPr bwMode="auto">
              <a:xfrm>
                <a:off x="3936" y="1344"/>
                <a:ext cx="1488" cy="1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3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 b="28090"/>
              <a:stretch>
                <a:fillRect/>
              </a:stretch>
            </p:blipFill>
            <p:spPr bwMode="auto">
              <a:xfrm>
                <a:off x="4032" y="3600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4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 b="40741"/>
              <a:stretch>
                <a:fillRect/>
              </a:stretch>
            </p:blipFill>
            <p:spPr bwMode="auto">
              <a:xfrm>
                <a:off x="3888" y="3312"/>
                <a:ext cx="576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5" name="Text Box 8"/>
              <p:cNvSpPr txBox="1">
                <a:spLocks noChangeArrowheads="1"/>
              </p:cNvSpPr>
              <p:nvPr/>
            </p:nvSpPr>
            <p:spPr bwMode="auto">
              <a:xfrm>
                <a:off x="4244" y="3367"/>
                <a:ext cx="70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A69BD"/>
                    </a:solidFill>
                  </a:rPr>
                  <a:t>University of Toronto</a:t>
                </a:r>
              </a:p>
            </p:txBody>
          </p:sp>
          <p:sp>
            <p:nvSpPr>
              <p:cNvPr id="21516" name="Text Box 9"/>
              <p:cNvSpPr txBox="1">
                <a:spLocks noChangeArrowheads="1"/>
              </p:cNvSpPr>
              <p:nvPr/>
            </p:nvSpPr>
            <p:spPr bwMode="auto">
              <a:xfrm>
                <a:off x="4380" y="3655"/>
                <a:ext cx="74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A69BD"/>
                    </a:solidFill>
                  </a:rPr>
                  <a:t>University of Michigan</a:t>
                </a:r>
              </a:p>
            </p:txBody>
          </p:sp>
        </p:grpSp>
        <p:pic>
          <p:nvPicPr>
            <p:cNvPr id="21510" name="Picture 13" descr="unilever_logo_100_10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29400" y="5943600"/>
              <a:ext cx="381000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>
              <a:off x="7086600" y="6019800"/>
              <a:ext cx="5603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A69BD"/>
                  </a:solidFill>
                </a:rPr>
                <a:t>Unilever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Cytoscape Demo</a:t>
            </a:r>
          </a:p>
          <a:p>
            <a:pPr lvl="1"/>
            <a:r>
              <a:rPr lang="en-US" dirty="0" err="1" smtClean="0"/>
              <a:t>Vizmapper</a:t>
            </a:r>
            <a:endParaRPr lang="en-US" dirty="0" smtClean="0"/>
          </a:p>
          <a:p>
            <a:pPr lvl="1"/>
            <a:r>
              <a:rPr lang="en-US" dirty="0" smtClean="0"/>
              <a:t>clusterMaker</a:t>
            </a:r>
          </a:p>
          <a:p>
            <a:pPr lvl="1"/>
            <a:r>
              <a:rPr lang="en-US" dirty="0" err="1" smtClean="0"/>
              <a:t>structureViz</a:t>
            </a:r>
            <a:endParaRPr lang="en-US" dirty="0" smtClean="0"/>
          </a:p>
          <a:p>
            <a:pPr lvl="1"/>
            <a:r>
              <a:rPr lang="en-US" dirty="0" err="1" smtClean="0"/>
              <a:t>chemViz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Workshop: Cytoscape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76675"/>
            <a:ext cx="7493000" cy="1752600"/>
          </a:xfrm>
        </p:spPr>
        <p:txBody>
          <a:bodyPr/>
          <a:lstStyle/>
          <a:p>
            <a:r>
              <a:rPr lang="en-US" sz="2800" dirty="0" smtClean="0"/>
              <a:t>John “Scooter” Morris, Ph.D.</a:t>
            </a:r>
          </a:p>
          <a:p>
            <a:r>
              <a:rPr lang="en-US" sz="2400" dirty="0" smtClean="0"/>
              <a:t>Resource for </a:t>
            </a:r>
            <a:r>
              <a:rPr lang="en-US" sz="2400" dirty="0" err="1" smtClean="0"/>
              <a:t>Biocomputing</a:t>
            </a:r>
            <a:r>
              <a:rPr lang="en-US" sz="2400" dirty="0" smtClean="0"/>
              <a:t>, Visualization, and Informatics, UCSF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Cytoscape: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905506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/>
              <a:t>“Cytoscape is an open source bioinformatics software platform for </a:t>
            </a:r>
            <a:r>
              <a:rPr lang="en-US" sz="2400" b="1" i="1" dirty="0" smtClean="0"/>
              <a:t>visualizing </a:t>
            </a:r>
            <a:r>
              <a:rPr lang="en-US" sz="2400" dirty="0" smtClean="0"/>
              <a:t>molecular interaction networks and </a:t>
            </a:r>
            <a:r>
              <a:rPr lang="en-US" sz="2400" b="1" i="1" dirty="0" smtClean="0"/>
              <a:t>integrating </a:t>
            </a:r>
            <a:r>
              <a:rPr lang="en-US" sz="2400" dirty="0" smtClean="0"/>
              <a:t>these interactions with gene expression profiles and other state data.” – Cytoscape Web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is Cytoscape?  </a:t>
            </a:r>
          </a:p>
        </p:txBody>
      </p:sp>
      <p:pic>
        <p:nvPicPr>
          <p:cNvPr id="31748" name="Picture 4" descr="2_5_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5283200" cy="5437188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5562600" y="1398588"/>
            <a:ext cx="35036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rgbClr val="0E0E99"/>
              </a:buClr>
              <a:buSzPct val="65000"/>
              <a:buFont typeface="Wingdings" charset="2"/>
              <a:buNone/>
            </a:pPr>
            <a:r>
              <a:rPr lang="en-GB" sz="2600">
                <a:solidFill>
                  <a:srgbClr val="000000"/>
                </a:solidFill>
                <a:hlinkClick r:id="rId4"/>
              </a:rPr>
              <a:t>www.cytoscape.org</a:t>
            </a:r>
            <a:endParaRPr lang="en-GB" sz="260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Visualization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Integration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>
                <a:solidFill>
                  <a:srgbClr val="000000"/>
                </a:solidFill>
              </a:rPr>
              <a:t>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What is Cytoscape?  </a:t>
            </a:r>
          </a:p>
        </p:txBody>
      </p:sp>
      <p:pic>
        <p:nvPicPr>
          <p:cNvPr id="21507" name="Picture 3" descr="2_5_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52832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5791200" y="990600"/>
            <a:ext cx="2505814" cy="145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Open </a:t>
            </a:r>
            <a:r>
              <a:rPr lang="en-GB" sz="2600" dirty="0" smtClean="0">
                <a:solidFill>
                  <a:srgbClr val="000000"/>
                </a:solidFill>
              </a:rPr>
              <a:t>source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 smtClean="0">
                <a:solidFill>
                  <a:srgbClr val="000000"/>
                </a:solidFill>
              </a:rPr>
              <a:t> Cross platform</a:t>
            </a:r>
          </a:p>
          <a:p>
            <a:pPr lvl="1">
              <a:spcBef>
                <a:spcPct val="20000"/>
              </a:spcBef>
              <a:buClr>
                <a:srgbClr val="0E0E99"/>
              </a:buClr>
              <a:buSzPct val="55000"/>
              <a:buFont typeface="Wingdings" charset="2"/>
              <a:buChar char="§"/>
            </a:pPr>
            <a:r>
              <a:rPr lang="en-GB" sz="2600" dirty="0">
                <a:solidFill>
                  <a:srgbClr val="000000"/>
                </a:solidFill>
              </a:rPr>
              <a:t> A consortium</a:t>
            </a:r>
            <a:endParaRPr lang="en-US" sz="2600" dirty="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6315075" y="2362200"/>
            <a:ext cx="2295525" cy="4224338"/>
            <a:chOff x="6324600" y="2133600"/>
            <a:chExt cx="2295525" cy="422433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6324600" y="2133600"/>
              <a:ext cx="2295525" cy="3657600"/>
              <a:chOff x="3888" y="1344"/>
              <a:chExt cx="1536" cy="2448"/>
            </a:xfrm>
          </p:grpSpPr>
          <p:pic>
            <p:nvPicPr>
              <p:cNvPr id="21512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81009" t="20686" r="7088" b="41667"/>
              <a:stretch>
                <a:fillRect/>
              </a:stretch>
            </p:blipFill>
            <p:spPr bwMode="auto">
              <a:xfrm>
                <a:off x="3936" y="1344"/>
                <a:ext cx="1488" cy="1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3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 b="28090"/>
              <a:stretch>
                <a:fillRect/>
              </a:stretch>
            </p:blipFill>
            <p:spPr bwMode="auto">
              <a:xfrm>
                <a:off x="4032" y="3600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4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 b="40741"/>
              <a:stretch>
                <a:fillRect/>
              </a:stretch>
            </p:blipFill>
            <p:spPr bwMode="auto">
              <a:xfrm>
                <a:off x="3888" y="3312"/>
                <a:ext cx="576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5" name="Text Box 8"/>
              <p:cNvSpPr txBox="1">
                <a:spLocks noChangeArrowheads="1"/>
              </p:cNvSpPr>
              <p:nvPr/>
            </p:nvSpPr>
            <p:spPr bwMode="auto">
              <a:xfrm>
                <a:off x="4244" y="3367"/>
                <a:ext cx="70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A69BD"/>
                    </a:solidFill>
                  </a:rPr>
                  <a:t>University of Toronto</a:t>
                </a:r>
              </a:p>
            </p:txBody>
          </p:sp>
          <p:sp>
            <p:nvSpPr>
              <p:cNvPr id="21516" name="Text Box 9"/>
              <p:cNvSpPr txBox="1">
                <a:spLocks noChangeArrowheads="1"/>
              </p:cNvSpPr>
              <p:nvPr/>
            </p:nvSpPr>
            <p:spPr bwMode="auto">
              <a:xfrm>
                <a:off x="4380" y="3655"/>
                <a:ext cx="74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A69BD"/>
                    </a:solidFill>
                  </a:rPr>
                  <a:t>University of Michigan</a:t>
                </a:r>
              </a:p>
            </p:txBody>
          </p:sp>
        </p:grpSp>
        <p:pic>
          <p:nvPicPr>
            <p:cNvPr id="21510" name="Picture 13" descr="unilever_logo_100_10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29400" y="5943600"/>
              <a:ext cx="381000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>
              <a:off x="7086600" y="6019800"/>
              <a:ext cx="56038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A69BD"/>
                  </a:solidFill>
                </a:rPr>
                <a:t>Unilever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Core Concepts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 Networks and Annotations</a:t>
            </a:r>
          </a:p>
        </p:txBody>
      </p:sp>
      <p:pic>
        <p:nvPicPr>
          <p:cNvPr id="32772" name="Picture 3" descr="networ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215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3619500" y="3313113"/>
            <a:ext cx="23606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5551488" y="4648200"/>
            <a:ext cx="314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Annotations</a:t>
            </a:r>
          </a:p>
          <a:p>
            <a:pPr algn="ctr"/>
            <a:r>
              <a:rPr lang="en-US" sz="2400"/>
              <a:t>e.g., attributes or data</a:t>
            </a:r>
          </a:p>
        </p:txBody>
      </p: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1398588" y="4648200"/>
            <a:ext cx="3421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Networks</a:t>
            </a:r>
          </a:p>
          <a:p>
            <a:pPr algn="ctr"/>
            <a:r>
              <a:rPr lang="en-US" sz="2400"/>
              <a:t>e.g, biological pathways</a:t>
            </a:r>
          </a:p>
        </p:txBody>
      </p:sp>
      <p:pic>
        <p:nvPicPr>
          <p:cNvPr id="9" name="Picture 8" descr="Picture 1.png"/>
          <p:cNvPicPr>
            <a:picLocks noChangeAspect="1"/>
          </p:cNvPicPr>
          <p:nvPr/>
        </p:nvPicPr>
        <p:blipFill>
          <a:blip r:embed="rId4"/>
          <a:srcRect t="14286"/>
          <a:stretch>
            <a:fillRect/>
          </a:stretch>
        </p:blipFill>
        <p:spPr>
          <a:xfrm>
            <a:off x="5029200" y="2438400"/>
            <a:ext cx="3915384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Core Concepts</a:t>
            </a:r>
          </a:p>
        </p:txBody>
      </p:sp>
      <p:sp>
        <p:nvSpPr>
          <p:cNvPr id="157699" name="Text Placeholder 2"/>
          <p:cNvSpPr>
            <a:spLocks noGrp="1"/>
          </p:cNvSpPr>
          <p:nvPr>
            <p:ph type="body" idx="4294967295"/>
          </p:nvPr>
        </p:nvSpPr>
        <p:spPr>
          <a:xfrm>
            <a:off x="914400" y="1219200"/>
            <a:ext cx="8229600" cy="521176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Visual Mapping with </a:t>
            </a:r>
            <a:r>
              <a:rPr lang="en-US" dirty="0" err="1" smtClean="0">
                <a:latin typeface="Arial" charset="0"/>
              </a:rPr>
              <a:t>VizMapper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7700" name="Picture 3" descr="networ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215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3619500" y="3313113"/>
            <a:ext cx="23606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703" name="TextBox 10"/>
          <p:cNvSpPr txBox="1">
            <a:spLocks noChangeArrowheads="1"/>
          </p:cNvSpPr>
          <p:nvPr/>
        </p:nvSpPr>
        <p:spPr bwMode="auto">
          <a:xfrm>
            <a:off x="6226175" y="4648200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Annotations</a:t>
            </a:r>
          </a:p>
        </p:txBody>
      </p:sp>
      <p:sp>
        <p:nvSpPr>
          <p:cNvPr id="157704" name="TextBox 11"/>
          <p:cNvSpPr txBox="1">
            <a:spLocks noChangeArrowheads="1"/>
          </p:cNvSpPr>
          <p:nvPr/>
        </p:nvSpPr>
        <p:spPr bwMode="auto">
          <a:xfrm>
            <a:off x="2382838" y="46482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Networks</a:t>
            </a:r>
          </a:p>
        </p:txBody>
      </p:sp>
      <p:sp>
        <p:nvSpPr>
          <p:cNvPr id="157706" name="Freeform 10"/>
          <p:cNvSpPr>
            <a:spLocks/>
          </p:cNvSpPr>
          <p:nvPr/>
        </p:nvSpPr>
        <p:spPr bwMode="auto">
          <a:xfrm>
            <a:off x="4254500" y="4676775"/>
            <a:ext cx="1155700" cy="400050"/>
          </a:xfrm>
          <a:custGeom>
            <a:avLst/>
            <a:gdLst/>
            <a:ahLst/>
            <a:cxnLst>
              <a:cxn ang="0">
                <a:pos x="728" y="56"/>
              </a:cxn>
              <a:cxn ang="0">
                <a:pos x="416" y="248"/>
              </a:cxn>
              <a:cxn ang="0">
                <a:pos x="98" y="82"/>
              </a:cxn>
              <a:cxn ang="0">
                <a:pos x="0" y="0"/>
              </a:cxn>
            </a:cxnLst>
            <a:rect l="0" t="0" r="r" b="b"/>
            <a:pathLst>
              <a:path w="728" h="252">
                <a:moveTo>
                  <a:pt x="728" y="56"/>
                </a:moveTo>
                <a:cubicBezTo>
                  <a:pt x="676" y="88"/>
                  <a:pt x="521" y="244"/>
                  <a:pt x="416" y="248"/>
                </a:cubicBezTo>
                <a:cubicBezTo>
                  <a:pt x="311" y="252"/>
                  <a:pt x="167" y="123"/>
                  <a:pt x="98" y="82"/>
                </a:cubicBezTo>
                <a:cubicBezTo>
                  <a:pt x="29" y="41"/>
                  <a:pt x="16" y="14"/>
                  <a:pt x="0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07" name="TextBox 11"/>
          <p:cNvSpPr txBox="1">
            <a:spLocks noChangeArrowheads="1"/>
          </p:cNvSpPr>
          <p:nvPr/>
        </p:nvSpPr>
        <p:spPr bwMode="auto">
          <a:xfrm>
            <a:off x="3997325" y="51054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VizMapper</a:t>
            </a:r>
          </a:p>
        </p:txBody>
      </p:sp>
      <p:pic>
        <p:nvPicPr>
          <p:cNvPr id="11" name="Picture 10" descr="Picture 1.png"/>
          <p:cNvPicPr>
            <a:picLocks noChangeAspect="1"/>
          </p:cNvPicPr>
          <p:nvPr/>
        </p:nvPicPr>
        <p:blipFill>
          <a:blip r:embed="rId4"/>
          <a:srcRect t="14286"/>
          <a:stretch>
            <a:fillRect/>
          </a:stretch>
        </p:blipFill>
        <p:spPr>
          <a:xfrm>
            <a:off x="5029200" y="2438400"/>
            <a:ext cx="3915384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you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 biologists?</a:t>
            </a:r>
          </a:p>
          <a:p>
            <a:r>
              <a:rPr lang="en-US" dirty="0" smtClean="0"/>
              <a:t>Geneticists?</a:t>
            </a:r>
          </a:p>
          <a:p>
            <a:r>
              <a:rPr lang="en-US" dirty="0" err="1" smtClean="0"/>
              <a:t>Bioinformaticists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Mathematians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Cheminformaticians</a:t>
            </a:r>
            <a:r>
              <a:rPr lang="en-US" dirty="0" smtClean="0"/>
              <a:t>?</a:t>
            </a:r>
          </a:p>
          <a:p>
            <a:r>
              <a:rPr lang="en-US" dirty="0" smtClean="0"/>
              <a:t>Structural biologists?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Visual Styles</a:t>
            </a:r>
          </a:p>
        </p:txBody>
      </p:sp>
      <p:pic>
        <p:nvPicPr>
          <p:cNvPr id="161803" name="Picture 11" descr="attachment:LineTypes.pn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44513" y="1303338"/>
            <a:ext cx="271303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555625" y="3100388"/>
            <a:ext cx="3113088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Use specific line types to indicate different types of interactions</a:t>
            </a:r>
          </a:p>
        </p:txBody>
      </p:sp>
      <p:pic>
        <p:nvPicPr>
          <p:cNvPr id="161805" name="Picture 13" descr="attachment:NodeShapeMapping.png"/>
          <p:cNvPicPr>
            <a:picLocks noChangeAspect="1" noChangeArrowheads="1"/>
          </p:cNvPicPr>
          <p:nvPr/>
        </p:nvPicPr>
        <p:blipFill>
          <a:blip r:embed="rId5" r:link="rId4"/>
          <a:srcRect/>
          <a:stretch>
            <a:fillRect/>
          </a:stretch>
        </p:blipFill>
        <p:spPr bwMode="auto">
          <a:xfrm>
            <a:off x="3516313" y="1279525"/>
            <a:ext cx="25939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3503613" y="3095625"/>
            <a:ext cx="2919412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Encode specific physical entities as different node shapes.</a:t>
            </a:r>
          </a:p>
        </p:txBody>
      </p:sp>
      <p:pic>
        <p:nvPicPr>
          <p:cNvPr id="161807" name="Picture 15" descr="attachment:DegreeSize.png"/>
          <p:cNvPicPr>
            <a:picLocks noChangeAspect="1" noChangeArrowheads="1"/>
          </p:cNvPicPr>
          <p:nvPr/>
        </p:nvPicPr>
        <p:blipFill>
          <a:blip r:embed="rId6" r:link="rId4"/>
          <a:srcRect/>
          <a:stretch>
            <a:fillRect/>
          </a:stretch>
        </p:blipFill>
        <p:spPr bwMode="auto">
          <a:xfrm>
            <a:off x="6477000" y="1066800"/>
            <a:ext cx="22685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6259513" y="3113088"/>
            <a:ext cx="3113087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Set node sizes based on the degree of connectivity of the nodes. </a:t>
            </a:r>
          </a:p>
        </p:txBody>
      </p:sp>
      <p:pic>
        <p:nvPicPr>
          <p:cNvPr id="161809" name="Picture 17" descr="attachment:OpacityForNodesAndEdges.png"/>
          <p:cNvPicPr>
            <a:picLocks noChangeAspect="1" noChangeArrowheads="1"/>
          </p:cNvPicPr>
          <p:nvPr/>
        </p:nvPicPr>
        <p:blipFill>
          <a:blip r:embed="rId7" r:link="rId4"/>
          <a:srcRect/>
          <a:stretch>
            <a:fillRect/>
          </a:stretch>
        </p:blipFill>
        <p:spPr bwMode="auto">
          <a:xfrm>
            <a:off x="630238" y="3957638"/>
            <a:ext cx="23336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555625" y="5707063"/>
            <a:ext cx="3113088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Browse extremely dense networks by controlling for the opacity of nodes</a:t>
            </a:r>
          </a:p>
        </p:txBody>
      </p:sp>
      <p:pic>
        <p:nvPicPr>
          <p:cNvPr id="161811" name="Picture 19" descr="attachment:DegreeLabelSize.png"/>
          <p:cNvPicPr>
            <a:picLocks noChangeAspect="1" noChangeArrowheads="1"/>
          </p:cNvPicPr>
          <p:nvPr/>
        </p:nvPicPr>
        <p:blipFill>
          <a:blip r:embed="rId8" r:link="rId4"/>
          <a:srcRect/>
          <a:stretch>
            <a:fillRect/>
          </a:stretch>
        </p:blipFill>
        <p:spPr bwMode="auto">
          <a:xfrm>
            <a:off x="3692525" y="3892550"/>
            <a:ext cx="210978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2" name="Text Box 20"/>
          <p:cNvSpPr txBox="1">
            <a:spLocks noChangeArrowheads="1"/>
          </p:cNvSpPr>
          <p:nvPr/>
        </p:nvSpPr>
        <p:spPr bwMode="auto">
          <a:xfrm>
            <a:off x="3505200" y="5773738"/>
            <a:ext cx="3113088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Set node font  sizes based on the degree of connectivity of the nodes. </a:t>
            </a:r>
          </a:p>
        </p:txBody>
      </p:sp>
      <p:pic>
        <p:nvPicPr>
          <p:cNvPr id="161813" name="Picture 21" descr="attachment:ColorGradient.png"/>
          <p:cNvPicPr>
            <a:picLocks noChangeAspect="1" noChangeArrowheads="1"/>
          </p:cNvPicPr>
          <p:nvPr/>
        </p:nvPicPr>
        <p:blipFill>
          <a:blip r:embed="rId9" r:link="rId4"/>
          <a:srcRect/>
          <a:stretch>
            <a:fillRect/>
          </a:stretch>
        </p:blipFill>
        <p:spPr bwMode="auto">
          <a:xfrm>
            <a:off x="6564313" y="3889375"/>
            <a:ext cx="24003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5" name="Text Box 23"/>
          <p:cNvSpPr txBox="1">
            <a:spLocks noChangeArrowheads="1"/>
          </p:cNvSpPr>
          <p:nvPr/>
        </p:nvSpPr>
        <p:spPr bwMode="auto">
          <a:xfrm>
            <a:off x="6716713" y="5784850"/>
            <a:ext cx="17049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ea typeface="MS Gothic" pitchFamily="49" charset="-128"/>
                <a:cs typeface="MS Gothic" pitchFamily="49" charset="-128"/>
              </a:rPr>
              <a:t>Expression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Core Concepts</a:t>
            </a:r>
          </a:p>
        </p:txBody>
      </p:sp>
      <p:sp>
        <p:nvSpPr>
          <p:cNvPr id="159747" name="Text Placeholder 2"/>
          <p:cNvSpPr>
            <a:spLocks noGrp="1"/>
          </p:cNvSpPr>
          <p:nvPr>
            <p:ph type="body" idx="4294967295"/>
          </p:nvPr>
        </p:nvSpPr>
        <p:spPr>
          <a:xfrm>
            <a:off x="863600" y="1244600"/>
            <a:ext cx="2489200" cy="8128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Plugins!</a:t>
            </a:r>
          </a:p>
        </p:txBody>
      </p:sp>
      <p:sp>
        <p:nvSpPr>
          <p:cNvPr id="159753" name="Rectangle 9">
            <a:hlinkClick r:id="rId3"/>
          </p:cNvPr>
          <p:cNvSpPr>
            <a:spLocks noChangeArrowheads="1"/>
          </p:cNvSpPr>
          <p:nvPr/>
        </p:nvSpPr>
        <p:spPr bwMode="auto">
          <a:xfrm>
            <a:off x="1295400" y="2590800"/>
            <a:ext cx="748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>
                <a:solidFill>
                  <a:srgbClr val="0000D7"/>
                </a:solidFill>
                <a:latin typeface="Times New Roman" charset="0"/>
              </a:rPr>
              <a:t>http://chianti.ucsd.edu/cyto_web/plugins/index.php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 uses</a:t>
            </a:r>
          </a:p>
          <a:p>
            <a:pPr lvl="1"/>
            <a:r>
              <a:rPr lang="en-US" dirty="0" smtClean="0"/>
              <a:t>Visualizing:</a:t>
            </a:r>
          </a:p>
          <a:p>
            <a:pPr lvl="2"/>
            <a:r>
              <a:rPr lang="en-US" dirty="0" smtClean="0"/>
              <a:t>PPI</a:t>
            </a:r>
          </a:p>
          <a:p>
            <a:pPr lvl="2"/>
            <a:r>
              <a:rPr lang="en-US" dirty="0" smtClean="0"/>
              <a:t>Pathways</a:t>
            </a:r>
          </a:p>
          <a:p>
            <a:pPr lvl="1"/>
            <a:r>
              <a:rPr lang="en-US" dirty="0" smtClean="0"/>
              <a:t>Mapping:</a:t>
            </a:r>
          </a:p>
          <a:p>
            <a:pPr lvl="2"/>
            <a:r>
              <a:rPr lang="en-US" dirty="0" smtClean="0"/>
              <a:t>Expression profiles</a:t>
            </a:r>
          </a:p>
          <a:p>
            <a:pPr lvl="2"/>
            <a:r>
              <a:rPr lang="en-US" dirty="0" smtClean="0"/>
              <a:t>“Other state data”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</a:t>
            </a:r>
            <a:endParaRPr lang="en-US" dirty="0"/>
          </a:p>
        </p:txBody>
      </p:sp>
      <p:pic>
        <p:nvPicPr>
          <p:cNvPr id="4" name="Picture 3" descr="galFiltered.cys.png"/>
          <p:cNvPicPr>
            <a:picLocks noChangeAspect="1"/>
          </p:cNvPicPr>
          <p:nvPr/>
        </p:nvPicPr>
        <p:blipFill>
          <a:blip r:embed="rId2"/>
          <a:srcRect l="27307" t="3750" r="28836" b="1250"/>
          <a:stretch>
            <a:fillRect/>
          </a:stretch>
        </p:blipFill>
        <p:spPr>
          <a:xfrm>
            <a:off x="2667000" y="1047556"/>
            <a:ext cx="4038600" cy="5791200"/>
          </a:xfrm>
          <a:prstGeom prst="rect">
            <a:avLst/>
          </a:prstGeom>
        </p:spPr>
      </p:pic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377274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</a:t>
            </a:r>
            <a:endParaRPr lang="en-US" dirty="0"/>
          </a:p>
        </p:txBody>
      </p:sp>
      <p:pic>
        <p:nvPicPr>
          <p:cNvPr id="4" name="Picture 3" descr="gbm.png"/>
          <p:cNvPicPr>
            <a:picLocks noChangeAspect="1"/>
          </p:cNvPicPr>
          <p:nvPr/>
        </p:nvPicPr>
        <p:blipFill>
          <a:blip r:embed="rId2"/>
          <a:srcRect l="22500" r="21667"/>
          <a:stretch>
            <a:fillRect/>
          </a:stretch>
        </p:blipFill>
        <p:spPr>
          <a:xfrm>
            <a:off x="2057400" y="990600"/>
            <a:ext cx="5943600" cy="5497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Cytoscape: Platform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Cytoscape as a platform</a:t>
            </a:r>
          </a:p>
          <a:p>
            <a:pPr lvl="1"/>
            <a:r>
              <a:rPr lang="en-US" dirty="0" smtClean="0"/>
              <a:t>Plugin architecture</a:t>
            </a:r>
          </a:p>
          <a:p>
            <a:pPr lvl="2"/>
            <a:r>
              <a:rPr lang="en-US" dirty="0" smtClean="0">
                <a:hlinkClick r:id="rId2"/>
              </a:rPr>
              <a:t>http://www.cytoscape.org/plugins</a:t>
            </a:r>
            <a:r>
              <a:rPr lang="en-US" baseline="0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BINGO</a:t>
            </a:r>
          </a:p>
          <a:p>
            <a:pPr lvl="2"/>
            <a:r>
              <a:rPr lang="en-US" dirty="0" smtClean="0"/>
              <a:t>GO Over expression analysis</a:t>
            </a:r>
          </a:p>
          <a:p>
            <a:pPr lvl="1"/>
            <a:r>
              <a:rPr lang="en-US" dirty="0" smtClean="0"/>
              <a:t>MCODE</a:t>
            </a:r>
          </a:p>
          <a:p>
            <a:pPr lvl="2"/>
            <a:r>
              <a:rPr lang="en-US" dirty="0" smtClean="0"/>
              <a:t>Finding protein complexes</a:t>
            </a:r>
          </a:p>
          <a:p>
            <a:pPr lvl="1"/>
            <a:r>
              <a:rPr lang="en-US" dirty="0" smtClean="0"/>
              <a:t>Agilent literature search plugin</a:t>
            </a:r>
          </a:p>
          <a:p>
            <a:pPr lvl="2"/>
            <a:r>
              <a:rPr lang="en-US" dirty="0" smtClean="0"/>
              <a:t>Creating networks from the literature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143000"/>
            <a:ext cx="605654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399" y="1143000"/>
            <a:ext cx="651710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676400"/>
            <a:ext cx="476885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981200"/>
            <a:ext cx="55626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Plugins</a:t>
            </a:r>
          </a:p>
        </p:txBody>
      </p:sp>
      <p:sp>
        <p:nvSpPr>
          <p:cNvPr id="163843" name="Text Placeholder 2"/>
          <p:cNvSpPr>
            <a:spLocks noGrp="1"/>
          </p:cNvSpPr>
          <p:nvPr>
            <p:ph type="body" idx="4294967295"/>
          </p:nvPr>
        </p:nvSpPr>
        <p:spPr>
          <a:xfrm>
            <a:off x="863600" y="1244600"/>
            <a:ext cx="2489200" cy="8128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MCODE</a:t>
            </a:r>
          </a:p>
        </p:txBody>
      </p:sp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834191"/>
            <a:ext cx="6096000" cy="449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Plugins</a:t>
            </a:r>
          </a:p>
        </p:txBody>
      </p:sp>
      <p:sp>
        <p:nvSpPr>
          <p:cNvPr id="167939" name="Text Placeholder 2"/>
          <p:cNvSpPr>
            <a:spLocks noGrp="1"/>
          </p:cNvSpPr>
          <p:nvPr>
            <p:ph type="body" idx="4294967295"/>
          </p:nvPr>
        </p:nvSpPr>
        <p:spPr>
          <a:xfrm>
            <a:off x="863600" y="1244600"/>
            <a:ext cx="2489200" cy="8128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BiNGO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954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</a:rPr>
              <a:t>Plugins</a:t>
            </a:r>
          </a:p>
        </p:txBody>
      </p:sp>
      <p:sp>
        <p:nvSpPr>
          <p:cNvPr id="165891" name="Text Placeholder 2"/>
          <p:cNvSpPr>
            <a:spLocks noGrp="1"/>
          </p:cNvSpPr>
          <p:nvPr>
            <p:ph type="body" idx="4294967295"/>
          </p:nvPr>
        </p:nvSpPr>
        <p:spPr>
          <a:xfrm>
            <a:off x="863600" y="1244600"/>
            <a:ext cx="5537200" cy="5842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 Agilent Literature Search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05000"/>
            <a:ext cx="476885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209800"/>
            <a:ext cx="55626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with “Introduction to Cytoscape”</a:t>
            </a:r>
          </a:p>
          <a:p>
            <a:pPr lvl="1"/>
            <a:r>
              <a:rPr lang="en-US" sz="2400" b="1" dirty="0" smtClean="0"/>
              <a:t>NOTE</a:t>
            </a:r>
            <a:r>
              <a:rPr lang="en-US" sz="2400" dirty="0" smtClean="0"/>
              <a:t>:</a:t>
            </a:r>
            <a:r>
              <a:rPr lang="en-US" sz="2400" baseline="0" dirty="0" smtClean="0"/>
              <a:t> When you get to the “</a:t>
            </a:r>
            <a:r>
              <a:rPr lang="en-US" sz="2400" baseline="0" dirty="0" err="1" smtClean="0"/>
              <a:t>WikiPathways</a:t>
            </a:r>
            <a:r>
              <a:rPr lang="en-US" sz="2400" baseline="0" dirty="0" smtClean="0"/>
              <a:t>” step (page 7), you will need to go to the </a:t>
            </a:r>
            <a:r>
              <a:rPr lang="en-US" sz="2400" b="1" baseline="0" dirty="0" smtClean="0"/>
              <a:t>Plugin Manager </a:t>
            </a:r>
            <a:r>
              <a:rPr lang="en-US" sz="2400" baseline="0" dirty="0" smtClean="0"/>
              <a:t>and load the GPML Plugin (under Network &amp; Attribute I/O)</a:t>
            </a:r>
          </a:p>
          <a:p>
            <a:pPr lvl="1"/>
            <a:r>
              <a:rPr lang="en-US" sz="2400" dirty="0" smtClean="0"/>
              <a:t>Details on the </a:t>
            </a:r>
            <a:r>
              <a:rPr lang="en-US" sz="2400" b="1" dirty="0" smtClean="0"/>
              <a:t>Plugin Manager </a:t>
            </a:r>
            <a:r>
              <a:rPr lang="en-US" sz="2400" dirty="0" smtClean="0"/>
              <a:t>are available on page 11 of the handout.</a:t>
            </a:r>
          </a:p>
          <a:p>
            <a:r>
              <a:rPr lang="en-US" dirty="0" smtClean="0"/>
              <a:t>Other available handouts:</a:t>
            </a:r>
          </a:p>
          <a:p>
            <a:pPr lvl="1"/>
            <a:r>
              <a:rPr lang="en-US" dirty="0" smtClean="0"/>
              <a:t>Agilent Literature Search</a:t>
            </a:r>
          </a:p>
          <a:p>
            <a:pPr lvl="1"/>
            <a:r>
              <a:rPr lang="en-US" dirty="0" smtClean="0"/>
              <a:t>ClusterMaker</a:t>
            </a:r>
          </a:p>
          <a:p>
            <a:pPr lvl="1"/>
            <a:r>
              <a:rPr lang="en-US" dirty="0" smtClean="0"/>
              <a:t>Network Analyzer</a:t>
            </a:r>
          </a:p>
          <a:p>
            <a:r>
              <a:rPr lang="en-US" dirty="0" smtClean="0"/>
              <a:t>Don’t hesitate to ask questions!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The Challenge</a:t>
            </a:r>
          </a:p>
          <a:p>
            <a:pPr lvl="0"/>
            <a:r>
              <a:rPr lang="en-US" dirty="0" smtClean="0"/>
              <a:t>Biological network taxonomy</a:t>
            </a:r>
          </a:p>
          <a:p>
            <a:pPr lvl="0"/>
            <a:r>
              <a:rPr lang="en-US" dirty="0" smtClean="0"/>
              <a:t>Analytical approaches</a:t>
            </a:r>
          </a:p>
          <a:p>
            <a:pPr lvl="0"/>
            <a:r>
              <a:rPr lang="en-US" dirty="0" err="1" smtClean="0"/>
              <a:t>Visualisation</a:t>
            </a:r>
            <a:r>
              <a:rPr lang="en-US" dirty="0" smtClean="0"/>
              <a:t> approaches</a:t>
            </a:r>
          </a:p>
          <a:p>
            <a:pPr lvl="1"/>
            <a:r>
              <a:rPr lang="en-US" dirty="0" smtClean="0"/>
              <a:t>Data mapping</a:t>
            </a:r>
          </a:p>
          <a:p>
            <a:pPr lvl="1"/>
            <a:r>
              <a:rPr lang="en-US" dirty="0" smtClean="0"/>
              <a:t>Layouts</a:t>
            </a:r>
          </a:p>
          <a:p>
            <a:pPr lvl="0"/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Cytoscape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Downloading </a:t>
            </a:r>
            <a:r>
              <a:rPr lang="en-US" dirty="0" err="1" smtClean="0"/>
              <a:t>cytoscape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hlinkClick r:id="rId2"/>
              </a:rPr>
              <a:t>www.cytoscape.org</a:t>
            </a:r>
            <a:endParaRPr lang="en-US" dirty="0" smtClean="0"/>
          </a:p>
          <a:p>
            <a:r>
              <a:rPr lang="en-US" dirty="0" smtClean="0"/>
              <a:t>Questions about </a:t>
            </a:r>
            <a:r>
              <a:rPr lang="en-US" dirty="0" err="1" smtClean="0"/>
              <a:t>cytoscape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cytoscape-helpdesk@googlegroups.com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cytoscape-discuss@googlegroups.com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Tutorials web site:</a:t>
            </a:r>
          </a:p>
          <a:p>
            <a:pPr lvl="1"/>
            <a:r>
              <a:rPr lang="en-US" dirty="0" smtClean="0">
                <a:hlinkClick r:id="rId5"/>
              </a:rPr>
              <a:t>http://labrador.library.ucsf.edu/opentutorials/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http://opentutorials.rbvi.ucsf.edu/</a:t>
            </a:r>
            <a:r>
              <a:rPr lang="en-US" dirty="0" smtClean="0"/>
              <a:t> (new URL)</a:t>
            </a:r>
          </a:p>
          <a:p>
            <a:r>
              <a:rPr lang="en-US" dirty="0" smtClean="0"/>
              <a:t>My contact information:</a:t>
            </a:r>
          </a:p>
          <a:p>
            <a:pPr lvl="1"/>
            <a:r>
              <a:rPr lang="en-US" dirty="0" smtClean="0">
                <a:hlinkClick r:id="rId7"/>
              </a:rPr>
              <a:t>scooter@cgl.ucsf.edu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http://www.cgl.ucsf.edu/home/scooter</a:t>
            </a:r>
            <a:endParaRPr lang="en-US" dirty="0" smtClean="0"/>
          </a:p>
          <a:p>
            <a:pPr lvl="1"/>
            <a:r>
              <a:rPr lang="en-US" dirty="0" smtClean="0">
                <a:hlinkClick r:id="rId9"/>
              </a:rPr>
              <a:t>http://www.rbvi.ucsf.edu/cytoscape</a:t>
            </a:r>
            <a:r>
              <a:rPr lang="en-US" dirty="0" smtClean="0"/>
              <a:t> (documentation on our plugins)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clusterMaker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 Cytoscape:</a:t>
            </a:r>
          </a:p>
          <a:p>
            <a:pPr lvl="1"/>
            <a:r>
              <a:rPr lang="en-US" dirty="0" smtClean="0"/>
              <a:t>Map expression values onto network</a:t>
            </a:r>
          </a:p>
          <a:p>
            <a:r>
              <a:rPr lang="en-US" dirty="0" smtClean="0"/>
              <a:t>Next step: </a:t>
            </a:r>
            <a:r>
              <a:rPr lang="en-US" i="1" dirty="0" smtClean="0"/>
              <a:t>clusterMaker</a:t>
            </a:r>
          </a:p>
          <a:p>
            <a:pPr lvl="1"/>
            <a:r>
              <a:rPr lang="en-US" dirty="0" smtClean="0"/>
              <a:t>Visualize expression heat maps</a:t>
            </a:r>
          </a:p>
          <a:p>
            <a:pPr lvl="1"/>
            <a:r>
              <a:rPr lang="en-US" dirty="0" smtClean="0"/>
              <a:t>Include standard clustering approaches</a:t>
            </a:r>
          </a:p>
          <a:p>
            <a:pPr lvl="2"/>
            <a:r>
              <a:rPr lang="en-US" dirty="0" smtClean="0"/>
              <a:t>Hierarchical, </a:t>
            </a:r>
            <a:r>
              <a:rPr lang="en-US" dirty="0" err="1" smtClean="0"/>
              <a:t>k</a:t>
            </a:r>
            <a:r>
              <a:rPr lang="en-US" dirty="0" smtClean="0"/>
              <a:t>-Means</a:t>
            </a:r>
          </a:p>
          <a:p>
            <a:pPr lvl="1"/>
            <a:r>
              <a:rPr lang="en-US" dirty="0" smtClean="0"/>
              <a:t>Provide interaction between head map and network</a:t>
            </a:r>
          </a:p>
          <a:p>
            <a:pPr lvl="1"/>
            <a:r>
              <a:rPr lang="en-US" dirty="0" smtClean="0"/>
              <a:t>Extensions: </a:t>
            </a:r>
          </a:p>
          <a:p>
            <a:pPr lvl="2"/>
            <a:r>
              <a:rPr lang="en-US" dirty="0" err="1" smtClean="0"/>
              <a:t>epistatic</a:t>
            </a:r>
            <a:r>
              <a:rPr lang="en-US" dirty="0" smtClean="0"/>
              <a:t> maps, complex determination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clusterMaker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7377274" cy="5486400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0" y="990600"/>
            <a:ext cx="9143999" cy="5867399"/>
            <a:chOff x="0" y="990600"/>
            <a:chExt cx="9143999" cy="5867399"/>
          </a:xfrm>
        </p:grpSpPr>
        <p:sp>
          <p:nvSpPr>
            <p:cNvPr id="9" name="Rectangle 8"/>
            <p:cNvSpPr/>
            <p:nvPr/>
          </p:nvSpPr>
          <p:spPr>
            <a:xfrm>
              <a:off x="1219200" y="990600"/>
              <a:ext cx="7924799" cy="5867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" name="Picture 5" descr="Picture 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6800"/>
              <a:ext cx="5943600" cy="4817262"/>
            </a:xfrm>
            <a:prstGeom prst="rect">
              <a:avLst/>
            </a:prstGeom>
          </p:spPr>
        </p:pic>
        <p:pic>
          <p:nvPicPr>
            <p:cNvPr id="8" name="Picture 7" descr="Picture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3505200"/>
              <a:ext cx="3954172" cy="2971800"/>
            </a:xfrm>
            <a:prstGeom prst="rect">
              <a:avLst/>
            </a:prstGeom>
          </p:spPr>
        </p:pic>
      </p:grpSp>
      <p:grpSp>
        <p:nvGrpSpPr>
          <p:cNvPr id="5" name="Group 14"/>
          <p:cNvGrpSpPr/>
          <p:nvPr/>
        </p:nvGrpSpPr>
        <p:grpSpPr>
          <a:xfrm>
            <a:off x="1295400" y="990600"/>
            <a:ext cx="7848599" cy="5867400"/>
            <a:chOff x="1295400" y="990600"/>
            <a:chExt cx="7848599" cy="5867400"/>
          </a:xfrm>
        </p:grpSpPr>
        <p:sp>
          <p:nvSpPr>
            <p:cNvPr id="10" name="Rectangle 9"/>
            <p:cNvSpPr/>
            <p:nvPr/>
          </p:nvSpPr>
          <p:spPr>
            <a:xfrm>
              <a:off x="1295400" y="990600"/>
              <a:ext cx="7848599" cy="586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Picture 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1676400"/>
              <a:ext cx="5665695" cy="4876800"/>
            </a:xfrm>
            <a:prstGeom prst="rect">
              <a:avLst/>
            </a:prstGeom>
          </p:spPr>
        </p:pic>
      </p:grpSp>
      <p:pic>
        <p:nvPicPr>
          <p:cNvPr id="14" name="Picture 13" descr="Picture 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676400"/>
            <a:ext cx="6598965" cy="5029200"/>
          </a:xfrm>
          <a:prstGeom prst="rect">
            <a:avLst/>
          </a:prstGeom>
        </p:spPr>
      </p:pic>
      <p:pic>
        <p:nvPicPr>
          <p:cNvPr id="13" name="Picture 12" descr="Picture 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5259360" cy="4800600"/>
          </a:xfrm>
          <a:prstGeom prst="rect">
            <a:avLst/>
          </a:prstGeom>
        </p:spPr>
      </p:pic>
      <p:pic>
        <p:nvPicPr>
          <p:cNvPr id="16" name="Picture 15" descr="Picture 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1828800"/>
            <a:ext cx="4676937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structureViz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Base Cytoscape:</a:t>
            </a:r>
          </a:p>
          <a:p>
            <a:pPr lvl="1"/>
            <a:r>
              <a:rPr lang="en-US" dirty="0" smtClean="0"/>
              <a:t>Show protein-protein pathways and interaction networks</a:t>
            </a:r>
          </a:p>
          <a:p>
            <a:r>
              <a:rPr lang="en-US" dirty="0" smtClean="0"/>
              <a:t>Next step: </a:t>
            </a:r>
            <a:r>
              <a:rPr lang="en-US" i="1" dirty="0" err="1" smtClean="0"/>
              <a:t>structureViz</a:t>
            </a:r>
            <a:endParaRPr lang="en-US" i="1" dirty="0" smtClean="0"/>
          </a:p>
          <a:p>
            <a:pPr lvl="1"/>
            <a:r>
              <a:rPr lang="en-US" dirty="0" smtClean="0"/>
              <a:t>Use node and edge annotations to provide structural references:</a:t>
            </a:r>
          </a:p>
          <a:p>
            <a:pPr lvl="2"/>
            <a:r>
              <a:rPr lang="en-US" dirty="0" smtClean="0"/>
              <a:t>PDB files</a:t>
            </a:r>
          </a:p>
          <a:p>
            <a:pPr lvl="2"/>
            <a:r>
              <a:rPr lang="en-US" dirty="0" smtClean="0"/>
              <a:t>Functional residues</a:t>
            </a:r>
          </a:p>
          <a:p>
            <a:pPr lvl="2"/>
            <a:r>
              <a:rPr lang="en-US" dirty="0" smtClean="0"/>
              <a:t>Links to modeled structures</a:t>
            </a:r>
          </a:p>
          <a:p>
            <a:pPr lvl="1"/>
            <a:r>
              <a:rPr lang="en-US" dirty="0" smtClean="0"/>
              <a:t>Visualize structures in UCSF Chimera</a:t>
            </a:r>
          </a:p>
          <a:p>
            <a:pPr lvl="2"/>
            <a:r>
              <a:rPr lang="en-US" dirty="0" smtClean="0"/>
              <a:t>Provide interaction between structure and network</a:t>
            </a:r>
          </a:p>
          <a:p>
            <a:pPr lvl="2"/>
            <a:r>
              <a:rPr lang="en-US" dirty="0" smtClean="0"/>
              <a:t>Provide simplified interface to structural elements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structureViz</a:t>
            </a:r>
            <a:endParaRPr lang="en-US" dirty="0"/>
          </a:p>
        </p:txBody>
      </p:sp>
      <p:pic>
        <p:nvPicPr>
          <p:cNvPr id="4" name="Picture 12" descr="structureViz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8229600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chemViz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Base Cytoscape:</a:t>
            </a:r>
          </a:p>
          <a:p>
            <a:pPr lvl="1"/>
            <a:r>
              <a:rPr lang="en-US" dirty="0" smtClean="0"/>
              <a:t>Visualize pathways</a:t>
            </a:r>
          </a:p>
          <a:p>
            <a:pPr lvl="2"/>
            <a:r>
              <a:rPr lang="en-US" dirty="0" smtClean="0"/>
              <a:t>Color nodes by drug screening results</a:t>
            </a:r>
          </a:p>
          <a:p>
            <a:r>
              <a:rPr lang="en-US" dirty="0" smtClean="0"/>
              <a:t>Next step: </a:t>
            </a:r>
            <a:r>
              <a:rPr lang="en-US" i="1" dirty="0" err="1" smtClean="0"/>
              <a:t>cheminfo</a:t>
            </a:r>
            <a:r>
              <a:rPr lang="en-US" i="1" dirty="0" smtClean="0"/>
              <a:t> </a:t>
            </a:r>
            <a:r>
              <a:rPr lang="en-US" dirty="0" smtClean="0"/>
              <a:t>plugin (</a:t>
            </a:r>
            <a:r>
              <a:rPr lang="en-US" i="1" dirty="0" err="1" smtClean="0"/>
              <a:t>chemViz</a:t>
            </a:r>
            <a:r>
              <a:rPr lang="en-US" i="1" dirty="0" smtClean="0"/>
              <a:t>?)</a:t>
            </a:r>
          </a:p>
          <a:p>
            <a:pPr lvl="1"/>
            <a:r>
              <a:rPr lang="en-US" dirty="0" smtClean="0"/>
              <a:t>Use node and edge annotation to provide chemical descriptors</a:t>
            </a:r>
          </a:p>
          <a:p>
            <a:pPr lvl="2"/>
            <a:r>
              <a:rPr lang="en-US" dirty="0" smtClean="0"/>
              <a:t>SMILES strings, </a:t>
            </a:r>
            <a:r>
              <a:rPr lang="en-US" dirty="0" err="1" smtClean="0"/>
              <a:t>InChi</a:t>
            </a:r>
            <a:r>
              <a:rPr lang="en-US" dirty="0" smtClean="0"/>
              <a:t> fingerprints</a:t>
            </a:r>
          </a:p>
          <a:p>
            <a:pPr lvl="1"/>
            <a:r>
              <a:rPr lang="en-US" dirty="0" smtClean="0"/>
              <a:t>Visualize structures</a:t>
            </a:r>
          </a:p>
          <a:p>
            <a:pPr lvl="1"/>
            <a:r>
              <a:rPr lang="en-US" dirty="0" err="1" smtClean="0"/>
              <a:t>Cheminformatics</a:t>
            </a:r>
            <a:r>
              <a:rPr lang="en-US" dirty="0" smtClean="0"/>
              <a:t> calculations</a:t>
            </a:r>
          </a:p>
          <a:p>
            <a:pPr lvl="2"/>
            <a:r>
              <a:rPr lang="en-US" dirty="0" err="1" smtClean="0"/>
              <a:t>Tanimoto</a:t>
            </a:r>
            <a:r>
              <a:rPr lang="en-US" dirty="0" smtClean="0"/>
              <a:t> similarity</a:t>
            </a:r>
          </a:p>
          <a:p>
            <a:pPr lvl="2"/>
            <a:r>
              <a:rPr lang="en-US" dirty="0" smtClean="0"/>
              <a:t>Chemical descriptors (e.g. Rule of Five, Hydrogen Bond Donor and Acceptor count)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chemViz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0" y="1163796"/>
            <a:ext cx="8305800" cy="5058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Making sense out of biological networks….</a:t>
            </a:r>
          </a:p>
          <a:p>
            <a:pPr lvl="0">
              <a:buNone/>
            </a:pPr>
            <a:endParaRPr lang="en-US" dirty="0" smtClean="0"/>
          </a:p>
        </p:txBody>
      </p:sp>
      <p:pic>
        <p:nvPicPr>
          <p:cNvPr id="10" name="Picture 9" descr="AHSim.png"/>
          <p:cNvPicPr>
            <a:picLocks noChangeAspect="1"/>
          </p:cNvPicPr>
          <p:nvPr/>
        </p:nvPicPr>
        <p:blipFill>
          <a:blip r:embed="rId2"/>
          <a:srcRect b="23457"/>
          <a:stretch>
            <a:fillRect/>
          </a:stretch>
        </p:blipFill>
        <p:spPr>
          <a:xfrm>
            <a:off x="919163" y="850900"/>
            <a:ext cx="5299364" cy="5249333"/>
          </a:xfrm>
          <a:prstGeom prst="rect">
            <a:avLst/>
          </a:prstGeom>
        </p:spPr>
      </p:pic>
      <p:pic>
        <p:nvPicPr>
          <p:cNvPr id="11" name="Picture 10" descr="collins.png"/>
          <p:cNvPicPr>
            <a:picLocks noChangeAspect="1"/>
          </p:cNvPicPr>
          <p:nvPr/>
        </p:nvPicPr>
        <p:blipFill>
          <a:blip r:embed="rId3"/>
          <a:srcRect b="35556"/>
          <a:stretch>
            <a:fillRect/>
          </a:stretch>
        </p:blipFill>
        <p:spPr>
          <a:xfrm>
            <a:off x="1276973" y="1244600"/>
            <a:ext cx="5303119" cy="4419600"/>
          </a:xfrm>
          <a:prstGeom prst="rect">
            <a:avLst/>
          </a:prstGeom>
        </p:spPr>
      </p:pic>
      <p:pic>
        <p:nvPicPr>
          <p:cNvPr id="13" name="Picture 12" descr="GalPPI.png"/>
          <p:cNvPicPr>
            <a:picLocks noChangeAspect="1"/>
          </p:cNvPicPr>
          <p:nvPr/>
        </p:nvPicPr>
        <p:blipFill>
          <a:blip r:embed="rId4"/>
          <a:srcRect b="38025"/>
          <a:stretch>
            <a:fillRect/>
          </a:stretch>
        </p:blipFill>
        <p:spPr>
          <a:xfrm>
            <a:off x="1513840" y="1413933"/>
            <a:ext cx="5303520" cy="4250267"/>
          </a:xfrm>
          <a:prstGeom prst="rect">
            <a:avLst/>
          </a:prstGeom>
        </p:spPr>
      </p:pic>
      <p:pic>
        <p:nvPicPr>
          <p:cNvPr id="14" name="Picture 13" descr="GBM.png"/>
          <p:cNvPicPr>
            <a:picLocks noChangeAspect="1"/>
          </p:cNvPicPr>
          <p:nvPr/>
        </p:nvPicPr>
        <p:blipFill>
          <a:blip r:embed="rId5"/>
          <a:srcRect l="24437" r="24437" b="52839"/>
          <a:stretch>
            <a:fillRect/>
          </a:stretch>
        </p:blipFill>
        <p:spPr>
          <a:xfrm>
            <a:off x="2885639" y="850900"/>
            <a:ext cx="4666627" cy="5570785"/>
          </a:xfrm>
          <a:prstGeom prst="rect">
            <a:avLst/>
          </a:prstGeom>
        </p:spPr>
      </p:pic>
      <p:pic>
        <p:nvPicPr>
          <p:cNvPr id="15" name="Picture 14" descr="KinaseSim.png"/>
          <p:cNvPicPr>
            <a:picLocks noChangeAspect="1"/>
          </p:cNvPicPr>
          <p:nvPr/>
        </p:nvPicPr>
        <p:blipFill>
          <a:blip r:embed="rId6"/>
          <a:srcRect l="18178" r="18930" b="62716"/>
          <a:stretch>
            <a:fillRect/>
          </a:stretch>
        </p:blipFill>
        <p:spPr>
          <a:xfrm>
            <a:off x="1848512" y="1057803"/>
            <a:ext cx="6572661" cy="5042430"/>
          </a:xfrm>
          <a:prstGeom prst="rect">
            <a:avLst/>
          </a:prstGeom>
        </p:spPr>
      </p:pic>
      <p:pic>
        <p:nvPicPr>
          <p:cNvPr id="16" name="Picture 15" descr="Starlight.png"/>
          <p:cNvPicPr>
            <a:picLocks noChangeAspect="1"/>
          </p:cNvPicPr>
          <p:nvPr/>
        </p:nvPicPr>
        <p:blipFill>
          <a:blip r:embed="rId7"/>
          <a:srcRect l="14212" r="18930" b="53333"/>
          <a:stretch>
            <a:fillRect/>
          </a:stretch>
        </p:blipFill>
        <p:spPr>
          <a:xfrm>
            <a:off x="1614085" y="1057803"/>
            <a:ext cx="5938181" cy="5363882"/>
          </a:xfrm>
          <a:prstGeom prst="rect">
            <a:avLst/>
          </a:prstGeom>
        </p:spPr>
      </p:pic>
      <p:pic>
        <p:nvPicPr>
          <p:cNvPr id="18" name="Picture 17" descr="CollinsScores-SpreadSh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0" y="878347"/>
            <a:ext cx="8421173" cy="5636753"/>
          </a:xfrm>
          <a:prstGeom prst="rect">
            <a:avLst/>
          </a:prstGeom>
        </p:spPr>
      </p:pic>
      <p:pic>
        <p:nvPicPr>
          <p:cNvPr id="19" name="Picture 18" descr="PombeUnClustered.png"/>
          <p:cNvPicPr>
            <a:picLocks noChangeAspect="1"/>
          </p:cNvPicPr>
          <p:nvPr/>
        </p:nvPicPr>
        <p:blipFill>
          <a:blip r:embed="rId9"/>
          <a:srcRect t="8642" r="9753"/>
          <a:stretch>
            <a:fillRect/>
          </a:stretch>
        </p:blipFill>
        <p:spPr>
          <a:xfrm>
            <a:off x="1848512" y="1071033"/>
            <a:ext cx="5377855" cy="544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Biological networks (nodes and edges)</a:t>
            </a:r>
          </a:p>
          <a:p>
            <a:pPr lvl="1"/>
            <a:r>
              <a:rPr lang="en-US" dirty="0" smtClean="0"/>
              <a:t>Seldom tell us anything by themselves</a:t>
            </a:r>
          </a:p>
          <a:p>
            <a:pPr lvl="1"/>
            <a:r>
              <a:rPr lang="en-US" dirty="0" smtClean="0"/>
              <a:t>Analysis involves:</a:t>
            </a:r>
          </a:p>
          <a:p>
            <a:pPr lvl="2"/>
            <a:r>
              <a:rPr lang="en-US" dirty="0" smtClean="0"/>
              <a:t>Understanding the characteristics of the network</a:t>
            </a:r>
          </a:p>
          <a:p>
            <a:pPr lvl="3"/>
            <a:r>
              <a:rPr lang="en-US" dirty="0" smtClean="0"/>
              <a:t>Modularity</a:t>
            </a:r>
          </a:p>
          <a:p>
            <a:pPr lvl="3"/>
            <a:r>
              <a:rPr lang="en-US" dirty="0" smtClean="0"/>
              <a:t>Comparison with other networks (specifically random networks)</a:t>
            </a:r>
          </a:p>
          <a:p>
            <a:pPr lvl="1"/>
            <a:r>
              <a:rPr lang="en-US" dirty="0" smtClean="0"/>
              <a:t>Visualization involves:</a:t>
            </a:r>
          </a:p>
          <a:p>
            <a:pPr lvl="2"/>
            <a:r>
              <a:rPr lang="en-US" dirty="0" smtClean="0"/>
              <a:t>Placing nodes in a meaningful way (layouts)</a:t>
            </a:r>
          </a:p>
          <a:p>
            <a:pPr lvl="2"/>
            <a:r>
              <a:rPr lang="en-US" dirty="0" smtClean="0"/>
              <a:t>Mapping biologically relevant data to the network</a:t>
            </a:r>
          </a:p>
          <a:p>
            <a:pPr lvl="3"/>
            <a:r>
              <a:rPr lang="en-US" dirty="0" smtClean="0"/>
              <a:t>Node size</a:t>
            </a:r>
          </a:p>
          <a:p>
            <a:pPr lvl="3"/>
            <a:r>
              <a:rPr lang="en-US" dirty="0" smtClean="0"/>
              <a:t>Node color</a:t>
            </a:r>
          </a:p>
          <a:p>
            <a:pPr lvl="3"/>
            <a:r>
              <a:rPr lang="en-US" dirty="0" smtClean="0"/>
              <a:t>Edge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H-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1244600"/>
            <a:ext cx="7879034" cy="5022803"/>
          </a:xfrm>
          <a:prstGeom prst="rect">
            <a:avLst/>
          </a:prstGeom>
        </p:spPr>
      </p:pic>
      <p:pic>
        <p:nvPicPr>
          <p:cNvPr id="5" name="Picture 4" descr="GBM+Muta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4" y="1330215"/>
            <a:ext cx="7838363" cy="4937188"/>
          </a:xfrm>
          <a:prstGeom prst="rect">
            <a:avLst/>
          </a:prstGeom>
        </p:spPr>
      </p:pic>
      <p:pic>
        <p:nvPicPr>
          <p:cNvPr id="6" name="Picture 5" descr="Screen shot 2009-09-15 at 5.54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877" y="760416"/>
            <a:ext cx="7105320" cy="5695947"/>
          </a:xfrm>
          <a:prstGeom prst="rect">
            <a:avLst/>
          </a:prstGeom>
        </p:spPr>
      </p:pic>
      <p:pic>
        <p:nvPicPr>
          <p:cNvPr id="7" name="Picture 6" descr="Screen shot 2009-09-15 at 5.54.4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" y="2048935"/>
            <a:ext cx="3872699" cy="2929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Biological Network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Pathways</a:t>
            </a:r>
          </a:p>
          <a:p>
            <a:pPr lvl="1"/>
            <a:r>
              <a:rPr lang="en-US" dirty="0" smtClean="0"/>
              <a:t>Signaling</a:t>
            </a:r>
          </a:p>
          <a:p>
            <a:pPr lvl="1"/>
            <a:r>
              <a:rPr lang="en-US" dirty="0" smtClean="0"/>
              <a:t>Metabolic</a:t>
            </a:r>
          </a:p>
          <a:p>
            <a:pPr lvl="1"/>
            <a:r>
              <a:rPr lang="en-US" dirty="0" smtClean="0"/>
              <a:t>Regulatory</a:t>
            </a:r>
          </a:p>
          <a:p>
            <a:pPr lvl="1"/>
            <a:r>
              <a:rPr lang="en-US" dirty="0" smtClean="0"/>
              <a:t>Phylogeny (could also be thought of as similarity)</a:t>
            </a:r>
          </a:p>
          <a:p>
            <a:pPr lvl="0"/>
            <a:endParaRPr lang="en-US" dirty="0" smtClean="0"/>
          </a:p>
        </p:txBody>
      </p:sp>
      <p:pic>
        <p:nvPicPr>
          <p:cNvPr id="4" name="Picture 3" descr="WP138_2097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27" y="1244600"/>
            <a:ext cx="5497836" cy="4656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WP241_326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1798286"/>
            <a:ext cx="7349067" cy="36965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WP254_32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63" y="1244600"/>
            <a:ext cx="7857067" cy="4863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09-09-15 at 6.11.1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63" y="850900"/>
            <a:ext cx="7018398" cy="549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theme/theme1.xml><?xml version="1.0" encoding="utf-8"?>
<a:theme xmlns:a="http://schemas.openxmlformats.org/drawingml/2006/main" name="AdCo2006">
  <a:themeElements>
    <a:clrScheme name="AdCo2006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AC00AA"/>
      </a:folHlink>
    </a:clrScheme>
    <a:fontScheme name="AdCo2006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AdCo2006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Co2006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Co2006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AC00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RBVI.potx</Template>
  <TotalTime>11150</TotalTime>
  <Words>1827</Words>
  <Application>Microsoft Macintosh PowerPoint</Application>
  <PresentationFormat>On-screen Show (4:3)</PresentationFormat>
  <Paragraphs>390</Paragraphs>
  <Slides>58</Slides>
  <Notes>16</Notes>
  <HiddenSlides>1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AdCo2006</vt:lpstr>
      <vt:lpstr>Analysis and Visualization of Biological Networks</vt:lpstr>
      <vt:lpstr>Caveats</vt:lpstr>
      <vt:lpstr>So, why am I here?</vt:lpstr>
      <vt:lpstr>Why are you here?</vt:lpstr>
      <vt:lpstr>Outline</vt:lpstr>
      <vt:lpstr>The Challenge</vt:lpstr>
      <vt:lpstr>The Challenge</vt:lpstr>
      <vt:lpstr>The Challenge</vt:lpstr>
      <vt:lpstr>Biological Network Taxonomy</vt:lpstr>
      <vt:lpstr>Biological Network Taxonomy</vt:lpstr>
      <vt:lpstr>Biological Network Taxonomy</vt:lpstr>
      <vt:lpstr>Analytical approaches</vt:lpstr>
      <vt:lpstr>Analytical approaches</vt:lpstr>
      <vt:lpstr>Analytical approaches</vt:lpstr>
      <vt:lpstr>Analytical approaches</vt:lpstr>
      <vt:lpstr>Analytical approaches</vt:lpstr>
      <vt:lpstr>Analytical approaches</vt:lpstr>
      <vt:lpstr>Analytical approaches</vt:lpstr>
      <vt:lpstr>Analytical approaches</vt:lpstr>
      <vt:lpstr>Analytical approaches</vt:lpstr>
      <vt:lpstr> Visualisation approaches</vt:lpstr>
      <vt:lpstr>Data mapping</vt:lpstr>
      <vt:lpstr>Data mapping</vt:lpstr>
      <vt:lpstr>Layouts</vt:lpstr>
      <vt:lpstr>Layouts</vt:lpstr>
      <vt:lpstr>Layouts</vt:lpstr>
      <vt:lpstr>Animation</vt:lpstr>
      <vt:lpstr>Cytoscape</vt:lpstr>
      <vt:lpstr>What is Cytoscape?  </vt:lpstr>
      <vt:lpstr>What is Cytoscape?  </vt:lpstr>
      <vt:lpstr>Demonstration</vt:lpstr>
      <vt:lpstr>Questions?</vt:lpstr>
      <vt:lpstr>Slide 33</vt:lpstr>
      <vt:lpstr>Workshop: Cytoscape</vt:lpstr>
      <vt:lpstr>Cytoscape</vt:lpstr>
      <vt:lpstr>What is Cytoscape?  </vt:lpstr>
      <vt:lpstr>What is Cytoscape?  </vt:lpstr>
      <vt:lpstr>Core Concepts</vt:lpstr>
      <vt:lpstr>Core Concepts</vt:lpstr>
      <vt:lpstr>Visual Styles</vt:lpstr>
      <vt:lpstr>Core Concepts</vt:lpstr>
      <vt:lpstr>Cytoscape</vt:lpstr>
      <vt:lpstr>Cytoscape</vt:lpstr>
      <vt:lpstr>Cytoscape</vt:lpstr>
      <vt:lpstr>Cytoscape: Platform</vt:lpstr>
      <vt:lpstr>Plugins</vt:lpstr>
      <vt:lpstr>Plugins</vt:lpstr>
      <vt:lpstr>Plugins</vt:lpstr>
      <vt:lpstr>Tutorial</vt:lpstr>
      <vt:lpstr>After Today</vt:lpstr>
      <vt:lpstr>Thanks!</vt:lpstr>
      <vt:lpstr>Backup Slides </vt:lpstr>
      <vt:lpstr>clusterMaker</vt:lpstr>
      <vt:lpstr>clusterMaker</vt:lpstr>
      <vt:lpstr>structureViz</vt:lpstr>
      <vt:lpstr>structureViz</vt:lpstr>
      <vt:lpstr>chemViz</vt:lpstr>
      <vt:lpstr>chemViz</vt:lpstr>
    </vt:vector>
  </TitlesOfParts>
  <Company>UCSF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and Visualization of Biological Networks</dc:title>
  <dc:creator>UCSF RBVI</dc:creator>
  <cp:lastModifiedBy>UCSF RBVI</cp:lastModifiedBy>
  <cp:revision>38</cp:revision>
  <dcterms:created xsi:type="dcterms:W3CDTF">2010-08-15T19:00:47Z</dcterms:created>
  <dcterms:modified xsi:type="dcterms:W3CDTF">2010-08-15T19:04:21Z</dcterms:modified>
</cp:coreProperties>
</file>